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media/image3.jpeg" ContentType="image/jpeg"/>
  <Override PartName="/ppt/media/image4.jpeg" ContentType="image/jpeg"/>
  <Override PartName="/ppt/notesSlides/notesSlide3.xml" ContentType="application/vnd.openxmlformats-officedocument.presentationml.notesSlide+xml"/>
  <Override PartName="/ppt/media/image5.jpeg" ContentType="image/jpeg"/>
  <Override PartName="/ppt/media/image6.jpeg" ContentType="image/jpeg"/>
  <Override PartName="/ppt/notesSlides/notesSlide4.xml" ContentType="application/vnd.openxmlformats-officedocument.presentationml.notesSlide+xml"/>
  <Override PartName="/ppt/media/image7.jpeg" ContentType="image/jpeg"/>
  <Override PartName="/ppt/notesSlides/notesSlide5.xml" ContentType="application/vnd.openxmlformats-officedocument.presentationml.notesSlide+xml"/>
  <Override PartName="/ppt/media/image8.jpeg" ContentType="image/jpeg"/>
  <Override PartName="/ppt/notesSlides/notesSlide6.xml" ContentType="application/vnd.openxmlformats-officedocument.presentationml.notesSlide+xml"/>
  <Override PartName="/ppt/media/image9.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0.jpeg" ContentType="image/jpeg"/>
  <Override PartName="/ppt/notesSlides/notesSlide9.xml" ContentType="application/vnd.openxmlformats-officedocument.presentationml.notesSlide+xml"/>
  <Override PartName="/ppt/media/image11.jpeg" ContentType="image/jpeg"/>
  <Override PartName="/ppt/notesSlides/notesSlide10.xml" ContentType="application/vnd.openxmlformats-officedocument.presentationml.notesSlide+xml"/>
  <Override PartName="/ppt/media/image12.jpeg" ContentType="image/jpeg"/>
  <Override PartName="/ppt/notesSlides/notesSlide11.xml" ContentType="application/vnd.openxmlformats-officedocument.presentationml.notesSlide+xml"/>
  <Override PartName="/ppt/media/image13.jpeg" ContentType="image/jpeg"/>
  <Override PartName="/ppt/notesSlides/notesSlide12.xml" ContentType="application/vnd.openxmlformats-officedocument.presentationml.notesSlide+xml"/>
  <Override PartName="/ppt/media/image14.jpeg" ContentType="image/jpeg"/>
  <Override PartName="/ppt/notesSlides/notesSlide13.xml" ContentType="application/vnd.openxmlformats-officedocument.presentationml.notesSlide+xml"/>
  <Override PartName="/ppt/media/image15.jpeg" ContentType="image/jpeg"/>
  <Override PartName="/ppt/notesSlides/notesSlide14.xml" ContentType="application/vnd.openxmlformats-officedocument.presentationml.notesSlide+xml"/>
  <Override PartName="/ppt/media/image16.jpeg" ContentType="image/jpeg"/>
  <Override PartName="/ppt/notesSlides/notesSlide15.xml" ContentType="application/vnd.openxmlformats-officedocument.presentationml.notesSlide+xml"/>
  <Override PartName="/ppt/media/image17.jpeg" ContentType="image/jpeg"/>
  <Override PartName="/ppt/media/image18.jpeg" ContentType="image/jpeg"/>
  <Override PartName="/ppt/notesSlides/notesSlide16.xml" ContentType="application/vnd.openxmlformats-officedocument.presentationml.notesSlide+xml"/>
  <Override PartName="/ppt/media/image19.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0.jpeg" ContentType="image/jpeg"/>
  <Override PartName="/ppt/notesSlides/notesSlide20.xml" ContentType="application/vnd.openxmlformats-officedocument.presentationml.notesSlide+xml"/>
  <Override PartName="/ppt/media/image21.jpeg" ContentType="image/jpeg"/>
  <Override PartName="/ppt/media/image22.jpeg" ContentType="image/jpeg"/>
  <Override PartName="/ppt/media/image23.jpeg" ContentType="image/jpeg"/>
  <Override PartName="/ppt/media/image24.jpeg" ContentType="image/jpeg"/>
  <Override PartName="/ppt/notesSlides/notesSlide21.xml" ContentType="application/vnd.openxmlformats-officedocument.presentationml.notesSlide+xml"/>
  <Override PartName="/ppt/media/image25.jpeg" ContentType="image/jpeg"/>
  <Override PartName="/ppt/notesSlides/notesSlide22.xml" ContentType="application/vnd.openxmlformats-officedocument.presentationml.notesSlide+xml"/>
  <Override PartName="/ppt/media/image26.jpeg" ContentType="image/jpeg"/>
  <Override PartName="/ppt/notesSlides/notesSlide23.xml" ContentType="application/vnd.openxmlformats-officedocument.presentationml.notesSlide+xml"/>
  <Override PartName="/ppt/media/image27.jpeg" ContentType="image/jpeg"/>
  <Override PartName="/ppt/notesSlides/notesSlide24.xml" ContentType="application/vnd.openxmlformats-officedocument.presentationml.notesSlide+xml"/>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notesSlides/notesSlide25.xml" ContentType="application/vnd.openxmlformats-officedocument.presentationml.notesSlide+xml"/>
  <Override PartName="/ppt/media/image33.jpeg" ContentType="image/jpeg"/>
  <Override PartName="/ppt/notesSlides/notesSlide26.xml" ContentType="application/vnd.openxmlformats-officedocument.presentationml.notesSlide+xml"/>
  <Override PartName="/ppt/media/image34.jpeg" ContentType="image/jpeg"/>
  <Override PartName="/ppt/notesSlides/notesSlide27.xml" ContentType="application/vnd.openxmlformats-officedocument.presentationml.notesSlide+xml"/>
  <Override PartName="/ppt/media/image35.jpeg" ContentType="image/jpeg"/>
  <Override PartName="/ppt/notesSlides/notesSlide2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2" name="Shape 212"/>
          <p:cNvSpPr/>
          <p:nvPr>
            <p:ph type="sldImg"/>
          </p:nvPr>
        </p:nvSpPr>
        <p:spPr>
          <a:xfrm>
            <a:off x="1143000" y="685800"/>
            <a:ext cx="4572000" cy="3429000"/>
          </a:xfrm>
          <a:prstGeom prst="rect">
            <a:avLst/>
          </a:prstGeom>
        </p:spPr>
        <p:txBody>
          <a:bodyPr/>
          <a:lstStyle/>
          <a:p>
            <a:pPr/>
          </a:p>
        </p:txBody>
      </p:sp>
      <p:sp>
        <p:nvSpPr>
          <p:cNvPr id="213" name="Shape 2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We introduced the scale of neighborhoods via “neighborhood effects” as they were discussed since the 1980s, mostly in academia and policy. But the history (and methods) of studies at these scales is much longer, and is well grounded on community organization and civic movements. We will spend a little of time on these issues in this module. Although this may seem far from “science”, there is a clear logic about these movements, that is certainly part of urban science.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The challenge of informal settlements (sometimes refereed to as “slums”) is particularly  severe, and has become a focus of international development policy during the Millennium and then Sustainable Development Goals. This UN report in 2003 defined (maybe for the first time) the issue as global, and brought it to the attention of the international policy community.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Early depictions of “slums” in these documents were simplistic, and imported typical cliches such as “zones of silence” to really be talking about what international agencies knew of the problem and not the state of local lives. Nevertheless, these ideas quickly lead to international efforts to alleviate extreme poverty and an attention to place and community, which were very positive.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The number of people living in slums at the time was estimated as 1billion (or 1 in 7). Today, twenty years later, that number has been estimated at 1.1 billion (but a smaller proportion of the total population, or 1/8). These numbers are very approximate and rely on somewhat subjective (and hard to measure) classifications what is and is not a slum.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Anyway, the stage was set for neighborhood effects and community organization methods to go global, gaining a footing in each community around the world, identifying issues of human development and solution pathways. These slides are by Anni Beukes, who worked in the Know Your City Campaign, a pioneering effort to create global data collections of slums, one neighborhood at the time. It is difficult but joyous work that is growing in importance today and into the future.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From the point of view of communities and NGOs, many of the ideas of early community organization continue to be developed as sets of principles, transferable to new organizations in other places. These are some of the principles guiding Slum Dwellers International (and the national federation of slum dwellers), out of Mumbai, by their founder Jockin. Note the elements of learning and information, as well as collective support and power.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The fact that becoming visible and gaining power through knowledge and data its possible is in itself a very urban phenomenon, but it is something real and alive throughout the world today. In the US, we often (normatively) think otherwise, that privacy and individual choice are solutions: Discuss.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These slides just describe the Know Your City campaign, of how to take these processes to a large scale of tens of thousands of neighborhoods, with strong community to community (peer to peer) learning.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r>
              <a:t>Questionnaires used (evolved through many iterations and continue to do so), now mapping is ever more important in addition.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It does not take so many people or money, it’s a matter of will and organization….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This points to really great uses of technology and information, much better than tech companies can dream of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You will recall Jane Addams and Hull house from Lecture 2.  More than the data and the maps, the objective was for civic organizations on the ground to demonstrate the complexity of issues of poverty and human development and, from the perspective of knowing more, propose better solutions.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Maps are a fundamental point of collective coordination and self-understanding. The starting points were quite basic, but each conveyed important ideas.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Digitization may seem forced and artificial, but exposes processes of data entry, verification and exposes it to more people helping guarantee better quality and a larger audience. It is also a source of training for local communities, especially younger people. The fact that the data is tangible to local realities makes all the difference.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These are some images from Liberia…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Many of the cities of West Africa are Costal and subject to sea level changes, many communities already are building over water, over stilts or landfills, much as happened in now high income cities (what’s the story of your city?).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You get the idea, much to do.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Many of these maps become tools to understand (and find) access to shared amenities, these often break and are not functional so we attempted to create “311 type systems” to collaborate in understanding such issues between communities and municipal agencies.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Once invented these methods can travel immediately to communities all over the world.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As you can see…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Part of the work of synthesis is in understanding common problems and possible solutions. This is a summary from one of our papers. Typically infrastructure and services that are heavier and more difficult (sanitation, drainage) are much less present than lighter ones (power), which can be improvised and then improved by local actors. There is in this sense a hierarchy of difficulty of types of infrastructure and services.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Likewise WEB Dubois wanted this sort of data to destroy prejudiced and lazy associations between race and income, and reveal the systemic nature of real life.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The fact that local communities and organizations know more about their own problems is destabilizing for top down politics (and academic policy). But it is also the structural position of these organization in (urban !!) society that allows them to coop laws and procedures of the city to demonstrate harm and injustice, and sometimes propose solutions. Back in Chicago in the post-WW 2, Saul Alinsky (a drop out from UChicago Sociology, he found it boring apparently) codified some of these tactics, which were used in labor and racial struggles in the City. Because of its history of inter-group conflict Chicago also became a laboratory for civic innovation and methods of community organization.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The power and achievements of these methods rely on collective organization and action, but also the existence of laws and procedures in cities (and states) that in principle protect minorities and create rights, but that are often unfairly absent in practice. This tradition of community organization in Chicago was part of the school of civic leadership that inspired, and supported, a young Barak Obama. His Presidential Library will be in the Woodlawn neighborhood, where Saul Alinsky was standing in the previous photo. Alinsky remains a very controversial figure…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It has been argued that many of the concepts of community organization developed in Chicago (and in the US and Europe more generally) became too confrontational, and were often stronger in showmanship than results. These ideas travelled, and were reinvented and improved in Indian and Africa today. An important landmark on the theme of poverty and neighborhoods, was “We the Invisible” in Mumbai India in the mid 1980.</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This document - and the process behind it - go back in many ways to Dubois and Addams, in creating data (a detailed census) of a problem that had been wrongly objectified (pavement dwellers). It uses Alinsky methods in inverting the logic of census as a government document, by creating it from the bottom-up by the community and showing that it is of superior quality and insight than what the authorities produce. These methods allow poor communities to gain power through their own knowledge and quality data, “Knowledge is Power” as they say (echoing Francis Bacon and the origins of the scientific method).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These methods of population census of previously unmapped and underrepresented disadvantaged populations have gained strength through a convergence of developments, including detailed mapping of informal settlements (here in Nairobi, Kenya) made possible by crowd sourced platforms, such as OpenStreetMap (you should help map the world too).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This kind of data is mapping every building, street and amenity everywhere on the planet. This is revolutionizing not only our understanding of cities but empowering new communities and new collaborative approaches to development that are truer to each place and population.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59" name="Image"/>
          <p:cNvSpPr/>
          <p:nvPr>
            <p:ph type="pic" sz="half" idx="21"/>
          </p:nvPr>
        </p:nvSpPr>
        <p:spPr>
          <a:xfrm>
            <a:off x="12495610" y="892967"/>
            <a:ext cx="7500939" cy="11572877"/>
          </a:xfrm>
          <a:prstGeom prst="rect">
            <a:avLst/>
          </a:prstGeom>
        </p:spPr>
        <p:txBody>
          <a:bodyPr lIns="91439" tIns="45719" rIns="91439" bIns="45719">
            <a:noAutofit/>
          </a:bodyPr>
          <a:lstStyle/>
          <a:p>
            <a:pPr/>
          </a:p>
        </p:txBody>
      </p:sp>
      <p:sp>
        <p:nvSpPr>
          <p:cNvPr id="160" name="Title Text"/>
          <p:cNvSpPr txBox="1"/>
          <p:nvPr>
            <p:ph type="title"/>
          </p:nvPr>
        </p:nvSpPr>
        <p:spPr>
          <a:xfrm>
            <a:off x="4387451" y="892967"/>
            <a:ext cx="7500940" cy="5607846"/>
          </a:xfrm>
          <a:prstGeom prst="rect">
            <a:avLst/>
          </a:prstGeom>
        </p:spPr>
        <p:txBody>
          <a:bodyPr lIns="91439" tIns="91439" rIns="91439" bIns="91439" anchor="b"/>
          <a:lstStyle>
            <a:lvl1pPr algn="ctr" defTabSz="914400">
              <a:lnSpc>
                <a:spcPct val="100000"/>
              </a:lnSpc>
              <a:defRPr b="0" spc="0" sz="8400">
                <a:latin typeface="Helvetica Light"/>
                <a:ea typeface="Helvetica Light"/>
                <a:cs typeface="Helvetica Light"/>
                <a:sym typeface="Helvetica Light"/>
              </a:defRPr>
            </a:lvl1pPr>
          </a:lstStyle>
          <a:p>
            <a:pPr/>
            <a:r>
              <a:t>Title Text</a:t>
            </a:r>
          </a:p>
        </p:txBody>
      </p:sp>
      <p:sp>
        <p:nvSpPr>
          <p:cNvPr id="161" name="Body Level One…"/>
          <p:cNvSpPr txBox="1"/>
          <p:nvPr>
            <p:ph type="body" sz="quarter" idx="1"/>
          </p:nvPr>
        </p:nvSpPr>
        <p:spPr>
          <a:xfrm>
            <a:off x="4387451" y="6697265"/>
            <a:ext cx="7500940" cy="5768579"/>
          </a:xfrm>
          <a:prstGeom prst="rect">
            <a:avLst/>
          </a:prstGeom>
        </p:spPr>
        <p:txBody>
          <a:bodyPr lIns="91439" tIns="91439" rIns="91439" bIns="91439"/>
          <a:lstStyle>
            <a:lvl1pPr marL="0" indent="0" algn="ctr" defTabSz="914400">
              <a:lnSpc>
                <a:spcPct val="100000"/>
              </a:lnSpc>
              <a:spcBef>
                <a:spcPts val="0"/>
              </a:spcBef>
              <a:buSzTx/>
              <a:buNone/>
              <a:defRPr sz="6400">
                <a:latin typeface="Helvetica Light"/>
                <a:ea typeface="Helvetica Light"/>
                <a:cs typeface="Helvetica Light"/>
                <a:sym typeface="Helvetica Light"/>
              </a:defRPr>
            </a:lvl1pPr>
            <a:lvl2pPr marL="0" indent="0" algn="ctr" defTabSz="914400">
              <a:lnSpc>
                <a:spcPct val="100000"/>
              </a:lnSpc>
              <a:spcBef>
                <a:spcPts val="0"/>
              </a:spcBef>
              <a:buSzTx/>
              <a:buNone/>
              <a:defRPr sz="6400">
                <a:latin typeface="Helvetica Light"/>
                <a:ea typeface="Helvetica Light"/>
                <a:cs typeface="Helvetica Light"/>
                <a:sym typeface="Helvetica Light"/>
              </a:defRPr>
            </a:lvl2pPr>
            <a:lvl3pPr marL="0" indent="0" algn="ctr" defTabSz="914400">
              <a:lnSpc>
                <a:spcPct val="100000"/>
              </a:lnSpc>
              <a:spcBef>
                <a:spcPts val="0"/>
              </a:spcBef>
              <a:buSzTx/>
              <a:buNone/>
              <a:defRPr sz="6400">
                <a:latin typeface="Helvetica Light"/>
                <a:ea typeface="Helvetica Light"/>
                <a:cs typeface="Helvetica Light"/>
                <a:sym typeface="Helvetica Light"/>
              </a:defRPr>
            </a:lvl3pPr>
            <a:lvl4pPr marL="0" indent="0" algn="ctr" defTabSz="914400">
              <a:lnSpc>
                <a:spcPct val="100000"/>
              </a:lnSpc>
              <a:spcBef>
                <a:spcPts val="0"/>
              </a:spcBef>
              <a:buSzTx/>
              <a:buNone/>
              <a:defRPr sz="6400">
                <a:latin typeface="Helvetica Light"/>
                <a:ea typeface="Helvetica Light"/>
                <a:cs typeface="Helvetica Light"/>
                <a:sym typeface="Helvetica Light"/>
              </a:defRPr>
            </a:lvl4pPr>
            <a:lvl5pPr marL="0" indent="0" algn="ctr" defTabSz="914400">
              <a:lnSpc>
                <a:spcPct val="100000"/>
              </a:lnSpc>
              <a:spcBef>
                <a:spcPts val="0"/>
              </a:spcBef>
              <a:buSzTx/>
              <a:buNone/>
              <a:defRPr sz="6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2" name="Slide Number"/>
          <p:cNvSpPr txBox="1"/>
          <p:nvPr>
            <p:ph type="sldNum" sz="quarter" idx="2"/>
          </p:nvPr>
        </p:nvSpPr>
        <p:spPr>
          <a:xfrm>
            <a:off x="11907656" y="13002855"/>
            <a:ext cx="534518" cy="551181"/>
          </a:xfrm>
          <a:prstGeom prst="rect">
            <a:avLst/>
          </a:prstGeom>
        </p:spPr>
        <p:txBody>
          <a:bodyPr lIns="91439" tIns="91439" rIns="91439" bIns="91439" anchor="ctr"/>
          <a:lstStyle>
            <a:lvl1pPr algn="r" defTabSz="914400">
              <a:defRPr sz="2400">
                <a:solidFill>
                  <a:srgbClr val="888888"/>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solidFill>
          <a:srgbClr val="000000"/>
        </a:solidFill>
      </p:bgPr>
    </p:bg>
    <p:spTree>
      <p:nvGrpSpPr>
        <p:cNvPr id="1" name=""/>
        <p:cNvGrpSpPr/>
        <p:nvPr/>
      </p:nvGrpSpPr>
      <p:grpSpPr>
        <a:xfrm>
          <a:off x="0" y="0"/>
          <a:ext cx="0" cy="0"/>
          <a:chOff x="0" y="0"/>
          <a:chExt cx="0" cy="0"/>
        </a:xfrm>
      </p:grpSpPr>
      <p:sp>
        <p:nvSpPr>
          <p:cNvPr id="169" name="Title Text"/>
          <p:cNvSpPr txBox="1"/>
          <p:nvPr>
            <p:ph type="title"/>
          </p:nvPr>
        </p:nvSpPr>
        <p:spPr>
          <a:xfrm>
            <a:off x="4833938" y="2303859"/>
            <a:ext cx="14716127" cy="4643439"/>
          </a:xfrm>
          <a:prstGeom prst="rect">
            <a:avLst/>
          </a:prstGeom>
        </p:spPr>
        <p:txBody>
          <a:bodyPr lIns="91439" tIns="91439" rIns="91439" bIns="91439" anchor="b"/>
          <a:lstStyle>
            <a:lvl1pPr algn="ctr" defTabSz="914400">
              <a:lnSpc>
                <a:spcPct val="100000"/>
              </a:lnSpc>
              <a:defRPr b="0" spc="0" sz="8800">
                <a:solidFill>
                  <a:srgbClr val="FFFFFF"/>
                </a:solidFill>
                <a:latin typeface="Helvetica Light"/>
                <a:ea typeface="Helvetica Light"/>
                <a:cs typeface="Helvetica Light"/>
                <a:sym typeface="Helvetica Light"/>
              </a:defRPr>
            </a:lvl1pPr>
          </a:lstStyle>
          <a:p>
            <a:pPr/>
            <a:r>
              <a:t>Title Text</a:t>
            </a:r>
          </a:p>
        </p:txBody>
      </p:sp>
      <p:sp>
        <p:nvSpPr>
          <p:cNvPr id="170" name="Body Level One…"/>
          <p:cNvSpPr txBox="1"/>
          <p:nvPr>
            <p:ph type="body" sz="quarter" idx="1"/>
          </p:nvPr>
        </p:nvSpPr>
        <p:spPr>
          <a:xfrm>
            <a:off x="4833938" y="7072311"/>
            <a:ext cx="14716127" cy="1589485"/>
          </a:xfrm>
          <a:prstGeom prst="rect">
            <a:avLst/>
          </a:prstGeom>
        </p:spPr>
        <p:txBody>
          <a:bodyPr lIns="91439" tIns="91439" rIns="91439" bIns="91439"/>
          <a:lstStyle>
            <a:lvl1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1pPr>
            <a:lvl2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2pPr>
            <a:lvl3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3pPr>
            <a:lvl4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4pPr>
            <a:lvl5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11907656" y="13011785"/>
            <a:ext cx="534518" cy="551181"/>
          </a:xfrm>
          <a:prstGeom prst="rect">
            <a:avLst/>
          </a:prstGeom>
        </p:spPr>
        <p:txBody>
          <a:bodyPr lIns="91439" tIns="91439" rIns="91439" bIns="91439" anchor="ctr"/>
          <a:lstStyle>
            <a:lvl1pPr algn="r" defTabSz="914400">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78"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79" name="Body Level One…"/>
          <p:cNvSpPr txBox="1"/>
          <p:nvPr>
            <p:ph type="body" idx="1"/>
          </p:nvPr>
        </p:nvSpPr>
        <p:spPr>
          <a:xfrm>
            <a:off x="3962400" y="3200400"/>
            <a:ext cx="16459200" cy="9051926"/>
          </a:xfrm>
          <a:prstGeom prst="rect">
            <a:avLst/>
          </a:prstGeom>
        </p:spPr>
        <p:txBody>
          <a:bodyPr lIns="91439" tIns="91439" rIns="91439" bIns="91439"/>
          <a:lstStyle>
            <a:lvl1pPr marL="685800" indent="-685800" defTabSz="914400">
              <a:lnSpc>
                <a:spcPct val="100000"/>
              </a:lnSpc>
              <a:spcBef>
                <a:spcPts val="1500"/>
              </a:spcBef>
              <a:buSzPct val="100000"/>
              <a:buFont typeface="Arial"/>
              <a:defRPr sz="6400">
                <a:latin typeface="Calibri"/>
                <a:ea typeface="Calibri"/>
                <a:cs typeface="Calibri"/>
                <a:sym typeface="Calibri"/>
              </a:defRPr>
            </a:lvl1pPr>
            <a:lvl2pPr marL="1110342" indent="-653142" defTabSz="914400">
              <a:lnSpc>
                <a:spcPct val="100000"/>
              </a:lnSpc>
              <a:spcBef>
                <a:spcPts val="1500"/>
              </a:spcBef>
              <a:buSzPct val="100000"/>
              <a:buFont typeface="Arial"/>
              <a:buChar char="–"/>
              <a:defRPr sz="6400">
                <a:latin typeface="Calibri"/>
                <a:ea typeface="Calibri"/>
                <a:cs typeface="Calibri"/>
                <a:sym typeface="Calibri"/>
              </a:defRPr>
            </a:lvl2pPr>
            <a:lvl3pPr marL="1524000" defTabSz="914400">
              <a:lnSpc>
                <a:spcPct val="100000"/>
              </a:lnSpc>
              <a:spcBef>
                <a:spcPts val="1500"/>
              </a:spcBef>
              <a:buSzPct val="100000"/>
              <a:buFont typeface="Arial"/>
              <a:defRPr sz="6400">
                <a:latin typeface="Calibri"/>
                <a:ea typeface="Calibri"/>
                <a:cs typeface="Calibri"/>
                <a:sym typeface="Calibri"/>
              </a:defRPr>
            </a:lvl3pPr>
            <a:lvl4pPr marL="2103120" indent="-731520" defTabSz="914400">
              <a:lnSpc>
                <a:spcPct val="100000"/>
              </a:lnSpc>
              <a:spcBef>
                <a:spcPts val="1500"/>
              </a:spcBef>
              <a:buSzPct val="100000"/>
              <a:buFont typeface="Arial"/>
              <a:buChar char="–"/>
              <a:defRPr sz="6400">
                <a:latin typeface="Calibri"/>
                <a:ea typeface="Calibri"/>
                <a:cs typeface="Calibri"/>
                <a:sym typeface="Calibri"/>
              </a:defRPr>
            </a:lvl4pPr>
            <a:lvl5pPr marL="2560320" indent="-731520" defTabSz="914400">
              <a:lnSpc>
                <a:spcPct val="100000"/>
              </a:lnSpc>
              <a:spcBef>
                <a:spcPts val="15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0"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87"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88"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95"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96"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97"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04"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205"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06"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3.jpeg"/><Relationship Id="rId4"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6.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jpeg"/><Relationship Id="rId4" Type="http://schemas.openxmlformats.org/officeDocument/2006/relationships/image" Target="../media/image15.png"/><Relationship Id="rId5" Type="http://schemas.openxmlformats.org/officeDocument/2006/relationships/image" Target="../media/image18.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9.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0.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5.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6.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8.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3.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4.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5.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jpeg"/><Relationship Id="rId4" Type="http://schemas.openxmlformats.org/officeDocument/2006/relationships/image" Target="../media/image6.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p>
            <a:pPr defTabSz="825500">
              <a:defRPr sz="3000"/>
            </a:pPr>
            <a:r>
              <a:t>@Luís M. A. Bettencourt 2024</a:t>
            </a:r>
          </a:p>
          <a:p>
            <a:pPr defTabSz="825500">
              <a:defRPr sz="3000"/>
            </a:pPr>
            <a:r>
              <a:t>Photos by Anni Beukes</a:t>
            </a:r>
          </a:p>
        </p:txBody>
      </p:sp>
      <p:sp>
        <p:nvSpPr>
          <p:cNvPr id="216" name="Lecture 12"/>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12</a:t>
            </a:r>
          </a:p>
        </p:txBody>
      </p:sp>
      <p:sp>
        <p:nvSpPr>
          <p:cNvPr id="217" name="Looking inside Cities: Spatial Structure and Neighborhoods"/>
          <p:cNvSpPr txBox="1"/>
          <p:nvPr>
            <p:ph type="body" sz="quarter" idx="1"/>
          </p:nvPr>
        </p:nvSpPr>
        <p:spPr>
          <a:xfrm>
            <a:off x="3825304" y="5781634"/>
            <a:ext cx="12358689" cy="1071564"/>
          </a:xfrm>
          <a:prstGeom prst="rect">
            <a:avLst/>
          </a:prstGeom>
        </p:spPr>
        <p:txBody>
          <a:bodyPr/>
          <a:lstStyle>
            <a:lvl1pPr defTabSz="301752">
              <a:defRPr sz="3300">
                <a:solidFill>
                  <a:srgbClr val="5E5E5E"/>
                </a:solidFill>
                <a:latin typeface="Helvetica"/>
                <a:ea typeface="Helvetica"/>
                <a:cs typeface="Helvetica"/>
                <a:sym typeface="Helvetica"/>
              </a:defRPr>
            </a:lvl1pPr>
          </a:lstStyle>
          <a:p>
            <a:pPr/>
            <a:r>
              <a:t>Looking inside Cities: Spatial Structure and Neighborhoods</a:t>
            </a:r>
          </a:p>
        </p:txBody>
      </p:sp>
      <p:sp>
        <p:nvSpPr>
          <p:cNvPr id="218" name="12.1 Neighborhoods, Community Organization and Local Sustainable Development"/>
          <p:cNvSpPr txBox="1"/>
          <p:nvPr/>
        </p:nvSpPr>
        <p:spPr>
          <a:xfrm>
            <a:off x="2798205"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12.1 Neighborhoods, Community Organization and Local Sustainable Development</a:t>
            </a:r>
          </a:p>
        </p:txBody>
      </p:sp>
      <p:sp>
        <p:nvSpPr>
          <p:cNvPr id="219" name="IUS  6.2"/>
          <p:cNvSpPr txBox="1"/>
          <p:nvPr/>
        </p:nvSpPr>
        <p:spPr>
          <a:xfrm>
            <a:off x="21034372" y="11206079"/>
            <a:ext cx="1574902"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6.2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bldg-footprints-ny-sf-monrovia-port-au-prince.jpg" descr="bldg-footprints-ny-sf-monrovia-port-au-prince.jpg"/>
          <p:cNvPicPr>
            <a:picLocks noChangeAspect="1"/>
          </p:cNvPicPr>
          <p:nvPr/>
        </p:nvPicPr>
        <p:blipFill>
          <a:blip r:embed="rId3">
            <a:extLst/>
          </a:blip>
          <a:stretch>
            <a:fillRect/>
          </a:stretch>
        </p:blipFill>
        <p:spPr>
          <a:xfrm>
            <a:off x="6672319" y="-202651"/>
            <a:ext cx="13575509" cy="14324502"/>
          </a:xfrm>
          <a:prstGeom prst="rect">
            <a:avLst/>
          </a:prstGeom>
          <a:ln w="12700">
            <a:miter lim="400000"/>
          </a:ln>
        </p:spPr>
      </p:pic>
      <p:sp>
        <p:nvSpPr>
          <p:cNvPr id="294" name="credit: Geoff Boeing"/>
          <p:cNvSpPr txBox="1"/>
          <p:nvPr/>
        </p:nvSpPr>
        <p:spPr>
          <a:xfrm>
            <a:off x="19956350" y="12694950"/>
            <a:ext cx="4045348"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3600">
                <a:solidFill>
                  <a:srgbClr val="000000"/>
                </a:solidFill>
                <a:latin typeface="Arial"/>
                <a:ea typeface="Arial"/>
                <a:cs typeface="Arial"/>
                <a:sym typeface="Arial"/>
              </a:defRPr>
            </a:lvl1pPr>
          </a:lstStyle>
          <a:p>
            <a:pPr/>
            <a:r>
              <a:t>credit: Geoff Boeing</a:t>
            </a:r>
          </a:p>
        </p:txBody>
      </p:sp>
      <p:sp>
        <p:nvSpPr>
          <p:cNvPr id="295" name="This is the kind of knowledge…"/>
          <p:cNvSpPr txBox="1"/>
          <p:nvPr/>
        </p:nvSpPr>
        <p:spPr>
          <a:xfrm>
            <a:off x="221953" y="1942742"/>
            <a:ext cx="6059886" cy="15852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2438400">
              <a:defRPr sz="3600">
                <a:solidFill>
                  <a:srgbClr val="000000"/>
                </a:solidFill>
                <a:latin typeface="Arial"/>
                <a:ea typeface="Arial"/>
                <a:cs typeface="Arial"/>
                <a:sym typeface="Arial"/>
              </a:defRPr>
            </a:pPr>
            <a:r>
              <a:t>This is the kind of </a:t>
            </a:r>
            <a:r>
              <a:rPr b="1"/>
              <a:t>knowledge</a:t>
            </a:r>
          </a:p>
          <a:p>
            <a:pPr algn="l" defTabSz="2438400">
              <a:defRPr sz="3600">
                <a:solidFill>
                  <a:srgbClr val="000000"/>
                </a:solidFill>
                <a:latin typeface="Arial"/>
                <a:ea typeface="Arial"/>
                <a:cs typeface="Arial"/>
                <a:sym typeface="Arial"/>
              </a:defRPr>
            </a:pPr>
          </a:p>
          <a:p>
            <a:pPr lvl="1" indent="0" algn="l" defTabSz="2438400">
              <a:defRPr sz="3600">
                <a:solidFill>
                  <a:srgbClr val="000000"/>
                </a:solidFill>
                <a:latin typeface="Arial"/>
                <a:ea typeface="Arial"/>
                <a:cs typeface="Arial"/>
                <a:sym typeface="Arial"/>
              </a:defRPr>
            </a:pPr>
            <a:r>
              <a:t>             we are getting now:</a:t>
            </a:r>
          </a:p>
        </p:txBody>
      </p:sp>
      <p:sp>
        <p:nvSpPr>
          <p:cNvPr id="296" name="openstreetmap"/>
          <p:cNvSpPr txBox="1"/>
          <p:nvPr/>
        </p:nvSpPr>
        <p:spPr>
          <a:xfrm>
            <a:off x="21171588" y="13170478"/>
            <a:ext cx="3062636"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3600">
                <a:solidFill>
                  <a:srgbClr val="000000"/>
                </a:solidFill>
                <a:latin typeface="Arial"/>
                <a:ea typeface="Arial"/>
                <a:cs typeface="Arial"/>
                <a:sym typeface="Arial"/>
              </a:defRPr>
            </a:lvl1pPr>
          </a:lstStyle>
          <a:p>
            <a:pPr/>
            <a:r>
              <a:t>openstreetmap</a:t>
            </a:r>
          </a:p>
        </p:txBody>
      </p:sp>
      <p:sp>
        <p:nvSpPr>
          <p:cNvPr id="297" name="every shack and every building,…"/>
          <p:cNvSpPr txBox="1"/>
          <p:nvPr/>
        </p:nvSpPr>
        <p:spPr>
          <a:xfrm>
            <a:off x="208798" y="5403526"/>
            <a:ext cx="6417073" cy="79860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2438400">
              <a:defRPr sz="3600">
                <a:solidFill>
                  <a:srgbClr val="000000"/>
                </a:solidFill>
                <a:latin typeface="Arial"/>
                <a:ea typeface="Arial"/>
                <a:cs typeface="Arial"/>
                <a:sym typeface="Arial"/>
              </a:defRPr>
            </a:pPr>
            <a:r>
              <a:t>every shack and every building,</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every road and path</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existing services, </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addresses,</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emergency services</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flooding, fires,…</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community + city priorities</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everywhere.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01" name="Screen Shot 2021-07-05 at 9.44.31 PM.jpg" descr="Screen Shot 2021-07-05 at 9.44.31 PM.jpg"/>
          <p:cNvPicPr>
            <a:picLocks noChangeAspect="1"/>
          </p:cNvPicPr>
          <p:nvPr/>
        </p:nvPicPr>
        <p:blipFill>
          <a:blip r:embed="rId3">
            <a:extLst/>
          </a:blip>
          <a:stretch>
            <a:fillRect/>
          </a:stretch>
        </p:blipFill>
        <p:spPr>
          <a:xfrm>
            <a:off x="8787221" y="-1"/>
            <a:ext cx="9662725" cy="13716001"/>
          </a:xfrm>
          <a:prstGeom prst="rect">
            <a:avLst/>
          </a:prstGeom>
          <a:ln w="12700">
            <a:miter lim="400000"/>
          </a:ln>
        </p:spPr>
      </p:pic>
      <p:sp>
        <p:nvSpPr>
          <p:cNvPr id="302" name="The starting point:"/>
          <p:cNvSpPr txBox="1"/>
          <p:nvPr/>
        </p:nvSpPr>
        <p:spPr>
          <a:xfrm>
            <a:off x="2652428" y="1203032"/>
            <a:ext cx="5298803" cy="7403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5200">
                <a:solidFill>
                  <a:srgbClr val="FFFFFF"/>
                </a:solidFill>
                <a:latin typeface="Arial"/>
                <a:ea typeface="Arial"/>
                <a:cs typeface="Arial"/>
                <a:sym typeface="Arial"/>
              </a:defRPr>
            </a:lvl1pPr>
          </a:lstStyle>
          <a:p>
            <a:pPr/>
            <a:r>
              <a:t>The starting point: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he absence of data from large areas of the world on slum indicators…"/>
          <p:cNvSpPr txBox="1"/>
          <p:nvPr/>
        </p:nvSpPr>
        <p:spPr>
          <a:xfrm>
            <a:off x="11180067" y="1643826"/>
            <a:ext cx="11737333" cy="4129883"/>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1828800">
              <a:defRPr sz="3200">
                <a:solidFill>
                  <a:srgbClr val="000000"/>
                </a:solidFill>
                <a:latin typeface="Calibri"/>
                <a:ea typeface="Calibri"/>
                <a:cs typeface="Calibri"/>
                <a:sym typeface="Calibri"/>
              </a:defRPr>
            </a:pPr>
            <a:r>
              <a:t>‘The absence of data from large areas of the world on </a:t>
            </a:r>
            <a:r>
              <a:rPr>
                <a:solidFill>
                  <a:srgbClr val="FF0000"/>
                </a:solidFill>
              </a:rPr>
              <a:t>slum indicators </a:t>
            </a:r>
            <a:endParaRPr>
              <a:solidFill>
                <a:srgbClr val="FF0000"/>
              </a:solidFill>
            </a:endParaRPr>
          </a:p>
          <a:p>
            <a:pPr algn="l" defTabSz="1828800">
              <a:defRPr sz="3200">
                <a:solidFill>
                  <a:srgbClr val="000000"/>
                </a:solidFill>
                <a:latin typeface="Calibri"/>
                <a:ea typeface="Calibri"/>
                <a:cs typeface="Calibri"/>
                <a:sym typeface="Calibri"/>
              </a:defRPr>
            </a:pPr>
            <a:r>
              <a:t>substantiate the view that these precarious settlements are still </a:t>
            </a:r>
          </a:p>
          <a:p>
            <a:pPr algn="l" defTabSz="1828800">
              <a:defRPr sz="3200">
                <a:solidFill>
                  <a:srgbClr val="000000"/>
                </a:solidFill>
                <a:latin typeface="Calibri"/>
                <a:ea typeface="Calibri"/>
                <a:cs typeface="Calibri"/>
                <a:sym typeface="Calibri"/>
              </a:defRPr>
            </a:pPr>
          </a:p>
          <a:p>
            <a:pPr algn="l" defTabSz="1828800">
              <a:defRPr sz="5200">
                <a:solidFill>
                  <a:srgbClr val="FF0000"/>
                </a:solidFill>
                <a:latin typeface="Calibri"/>
                <a:ea typeface="Calibri"/>
                <a:cs typeface="Calibri"/>
                <a:sym typeface="Calibri"/>
              </a:defRPr>
            </a:pPr>
            <a:r>
              <a:t>“zones of silence” </a:t>
            </a:r>
            <a:endParaRPr>
              <a:solidFill>
                <a:srgbClr val="3774A5"/>
              </a:solidFill>
            </a:endParaRPr>
          </a:p>
          <a:p>
            <a:pPr algn="l" defTabSz="1828800">
              <a:defRPr sz="3200">
                <a:solidFill>
                  <a:srgbClr val="000000"/>
                </a:solidFill>
                <a:latin typeface="Calibri"/>
                <a:ea typeface="Calibri"/>
                <a:cs typeface="Calibri"/>
                <a:sym typeface="Calibri"/>
              </a:defRPr>
            </a:pPr>
            <a:endParaRPr sz="5200">
              <a:solidFill>
                <a:srgbClr val="3774A5"/>
              </a:solidFill>
            </a:endParaRPr>
          </a:p>
          <a:p>
            <a:pPr algn="l" defTabSz="1828800">
              <a:defRPr sz="3200">
                <a:solidFill>
                  <a:srgbClr val="000000"/>
                </a:solidFill>
                <a:latin typeface="Calibri"/>
                <a:ea typeface="Calibri"/>
                <a:cs typeface="Calibri"/>
                <a:sym typeface="Calibri"/>
              </a:defRPr>
            </a:pPr>
            <a:r>
              <a:t>in  terms of public knowledge, opinion and discussion about urban poverty’</a:t>
            </a:r>
          </a:p>
        </p:txBody>
      </p:sp>
      <p:pic>
        <p:nvPicPr>
          <p:cNvPr id="307" name="image12.jpg" descr="image12.jpg"/>
          <p:cNvPicPr>
            <a:picLocks noChangeAspect="1"/>
          </p:cNvPicPr>
          <p:nvPr/>
        </p:nvPicPr>
        <p:blipFill>
          <a:blip r:embed="rId3">
            <a:extLst/>
          </a:blip>
          <a:stretch>
            <a:fillRect/>
          </a:stretch>
        </p:blipFill>
        <p:spPr>
          <a:xfrm>
            <a:off x="2792431" y="1275424"/>
            <a:ext cx="7474161" cy="10372605"/>
          </a:xfrm>
          <a:prstGeom prst="rect">
            <a:avLst/>
          </a:prstGeom>
          <a:ln w="12700">
            <a:miter lim="400000"/>
          </a:ln>
        </p:spPr>
      </p:pic>
      <p:sp>
        <p:nvSpPr>
          <p:cNvPr id="308" name="—UN-Habitat 2003"/>
          <p:cNvSpPr txBox="1"/>
          <p:nvPr/>
        </p:nvSpPr>
        <p:spPr>
          <a:xfrm>
            <a:off x="7242244" y="11741564"/>
            <a:ext cx="2906616" cy="496195"/>
          </a:xfrm>
          <a:prstGeom prst="rect">
            <a:avLst/>
          </a:prstGeom>
          <a:solidFill>
            <a:srgbClr val="00B050"/>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1828800">
              <a:defRPr sz="2800">
                <a:solidFill>
                  <a:srgbClr val="FFFFFF"/>
                </a:solidFill>
                <a:latin typeface="Calibri"/>
                <a:ea typeface="Calibri"/>
                <a:cs typeface="Calibri"/>
                <a:sym typeface="Calibri"/>
              </a:defRPr>
            </a:lvl1pPr>
          </a:lstStyle>
          <a:p>
            <a:pPr/>
            <a:r>
              <a:t>—UN-Habitat 2003</a:t>
            </a:r>
          </a:p>
        </p:txBody>
      </p:sp>
      <p:pic>
        <p:nvPicPr>
          <p:cNvPr id="309" name="Screen Shot 2022-11-03 at 10.25.06 AM.png" descr="Screen Shot 2022-11-03 at 10.25.06 AM.png"/>
          <p:cNvPicPr>
            <a:picLocks noChangeAspect="1"/>
          </p:cNvPicPr>
          <p:nvPr/>
        </p:nvPicPr>
        <p:blipFill>
          <a:blip r:embed="rId4">
            <a:extLst/>
          </a:blip>
          <a:stretch>
            <a:fillRect/>
          </a:stretch>
        </p:blipFill>
        <p:spPr>
          <a:xfrm>
            <a:off x="10659501" y="8890289"/>
            <a:ext cx="12778466" cy="3493959"/>
          </a:xfrm>
          <a:prstGeom prst="rect">
            <a:avLst/>
          </a:prstGeom>
          <a:ln w="12700">
            <a:miter lim="400000"/>
          </a:ln>
        </p:spPr>
      </p:pic>
      <p:sp>
        <p:nvSpPr>
          <p:cNvPr id="310" name="Millennium Development Goals"/>
          <p:cNvSpPr txBox="1"/>
          <p:nvPr/>
        </p:nvSpPr>
        <p:spPr>
          <a:xfrm>
            <a:off x="10381211" y="7950968"/>
            <a:ext cx="594858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Millennium Development Goals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21.jpg" descr="image21.jpg"/>
          <p:cNvPicPr>
            <a:picLocks noChangeAspect="1"/>
          </p:cNvPicPr>
          <p:nvPr/>
        </p:nvPicPr>
        <p:blipFill>
          <a:blip r:embed="rId3">
            <a:extLst/>
          </a:blip>
          <a:stretch>
            <a:fillRect/>
          </a:stretch>
        </p:blipFill>
        <p:spPr>
          <a:xfrm>
            <a:off x="5012530" y="508991"/>
            <a:ext cx="14358942" cy="12698019"/>
          </a:xfrm>
          <a:prstGeom prst="rect">
            <a:avLst/>
          </a:prstGeom>
          <a:ln w="12700">
            <a:miter lim="400000"/>
          </a:ln>
        </p:spPr>
      </p:pic>
      <p:sp>
        <p:nvSpPr>
          <p:cNvPr id="315" name="UN estimate 2003"/>
          <p:cNvSpPr txBox="1"/>
          <p:nvPr/>
        </p:nvSpPr>
        <p:spPr>
          <a:xfrm>
            <a:off x="19817270" y="2229253"/>
            <a:ext cx="344190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UN estimate 2003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Hard Data.…"/>
          <p:cNvSpPr txBox="1"/>
          <p:nvPr/>
        </p:nvSpPr>
        <p:spPr>
          <a:xfrm>
            <a:off x="3447446" y="8136228"/>
            <a:ext cx="8301109" cy="4281142"/>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914400">
              <a:defRPr sz="9000">
                <a:solidFill>
                  <a:srgbClr val="FFFFFF"/>
                </a:solidFill>
                <a:latin typeface="Calibri"/>
                <a:ea typeface="Calibri"/>
                <a:cs typeface="Calibri"/>
                <a:sym typeface="Calibri"/>
              </a:defRPr>
            </a:pPr>
            <a:r>
              <a:t>Making the Invisible Visible</a:t>
            </a:r>
            <a:endParaRPr sz="12800"/>
          </a:p>
          <a:p>
            <a:pPr algn="l" defTabSz="914400">
              <a:defRPr sz="4600">
                <a:solidFill>
                  <a:srgbClr val="FFFFFF"/>
                </a:solidFill>
                <a:latin typeface="Calibri"/>
                <a:ea typeface="Calibri"/>
                <a:cs typeface="Calibri"/>
                <a:sym typeface="Calibri"/>
              </a:defRPr>
            </a:pPr>
            <a:r>
              <a:t>Generating data on slums at local , city and global scales</a:t>
            </a:r>
          </a:p>
        </p:txBody>
      </p:sp>
      <p:sp>
        <p:nvSpPr>
          <p:cNvPr id="320" name="@AnniBeukes…"/>
          <p:cNvSpPr txBox="1"/>
          <p:nvPr/>
        </p:nvSpPr>
        <p:spPr>
          <a:xfrm>
            <a:off x="17145809" y="9911852"/>
            <a:ext cx="2740870" cy="191710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lgn="l" defTabSz="914400">
              <a:defRPr>
                <a:solidFill>
                  <a:srgbClr val="FFFFFF"/>
                </a:solidFill>
                <a:latin typeface="Calibri"/>
                <a:ea typeface="Calibri"/>
                <a:cs typeface="Calibri"/>
                <a:sym typeface="Calibri"/>
              </a:defRPr>
            </a:pPr>
          </a:p>
          <a:p>
            <a:pPr algn="l" defTabSz="914400">
              <a:defRPr>
                <a:solidFill>
                  <a:srgbClr val="FFFFFF"/>
                </a:solidFill>
                <a:latin typeface="Calibri"/>
                <a:ea typeface="Calibri"/>
                <a:cs typeface="Calibri"/>
                <a:sym typeface="Calibri"/>
              </a:defRPr>
            </a:pPr>
            <a:r>
              <a:t>@AnniBeukes </a:t>
            </a:r>
          </a:p>
          <a:p>
            <a:pPr algn="l" defTabSz="914400">
              <a:defRPr>
                <a:solidFill>
                  <a:srgbClr val="FFFFFF"/>
                </a:solidFill>
                <a:latin typeface="Calibri"/>
                <a:ea typeface="Calibri"/>
                <a:cs typeface="Calibri"/>
                <a:sym typeface="Calibri"/>
              </a:defRPr>
            </a:pPr>
            <a:r>
              <a:t>Resident Fellow</a:t>
            </a:r>
          </a:p>
          <a:p>
            <a:pPr algn="l" defTabSz="914400">
              <a:defRPr>
                <a:solidFill>
                  <a:srgbClr val="FFFFFF"/>
                </a:solidFill>
                <a:latin typeface="Calibri"/>
                <a:ea typeface="Calibri"/>
                <a:cs typeface="Calibri"/>
                <a:sym typeface="Calibri"/>
              </a:defRPr>
            </a:pPr>
            <a:r>
              <a:t>Mansueto Institute </a:t>
            </a:r>
          </a:p>
          <a:p>
            <a:pPr algn="l" defTabSz="914400">
              <a:defRPr>
                <a:solidFill>
                  <a:srgbClr val="FFFFFF"/>
                </a:solidFill>
                <a:latin typeface="Calibri"/>
                <a:ea typeface="Calibri"/>
                <a:cs typeface="Calibri"/>
                <a:sym typeface="Calibri"/>
              </a:defRPr>
            </a:pPr>
            <a:r>
              <a:t>for Urban Innovation</a:t>
            </a:r>
          </a:p>
        </p:txBody>
      </p:sp>
      <p:pic>
        <p:nvPicPr>
          <p:cNvPr id="321" name="image22.jpg" descr="image22.jpg"/>
          <p:cNvPicPr>
            <a:picLocks noChangeAspect="1"/>
          </p:cNvPicPr>
          <p:nvPr/>
        </p:nvPicPr>
        <p:blipFill>
          <a:blip r:embed="rId3">
            <a:extLst/>
          </a:blip>
          <a:stretch>
            <a:fillRect/>
          </a:stretch>
        </p:blipFill>
        <p:spPr>
          <a:xfrm>
            <a:off x="11705843" y="-43083"/>
            <a:ext cx="5173113" cy="1380216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Principles of Community Organization…"/>
          <p:cNvSpPr txBox="1"/>
          <p:nvPr/>
        </p:nvSpPr>
        <p:spPr>
          <a:xfrm>
            <a:off x="443967" y="982662"/>
            <a:ext cx="23710068" cy="11750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b="1" sz="4000">
                <a:solidFill>
                  <a:srgbClr val="000000"/>
                </a:solidFill>
                <a:latin typeface="Helvetica"/>
                <a:ea typeface="Helvetica"/>
                <a:cs typeface="Helvetica"/>
                <a:sym typeface="Helvetica"/>
              </a:defRPr>
            </a:pPr>
            <a:r>
              <a:t>Principles of Community Organization</a:t>
            </a:r>
          </a:p>
          <a:p>
            <a:pPr algn="l" defTabSz="642937">
              <a:defRPr>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1.Begin with the poorest and most vulnerable communities to ensure all are included.</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2.The greater the vulnerability, the greater the motivation of the community to act and bring change.</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3. By organizing communities into networks and federations according to the lands they occupy it is easy to manage the large numbers of urban poor in the city. </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4.When communities organize city-wide, they bring together their collective knowledge and resources to address their specific and collective needs.</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5. Caring for each other develops capacity to think about each other’s problems and solutions.  </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6. Collecting savings and information are essential tools to organize communities and build their collective power.</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7. When communities do their homework and organize, they build capacity to find alternative solutions that work for themselves and the city.</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8. When communities are prepared with facts and workable solutions it builds trust and opens the doors for engagement with government.  </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9. Women are natural organizers. Their instinct to protect their children and families make them invaluable agents of change.</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10. By creating separate and safe spaces for women to organize, young and adult women do not have to compete with the traditional leadership.</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11. When members of the community build trust in each other they can solve big and small problems.</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12. Regular community meetings and exchanges open the space for collective learning, reflection and consolidation.</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13. When communities implement projects they build capacity to influence policy and practice.</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14. Everything is workable when communities are organized.</a:t>
            </a:r>
          </a:p>
        </p:txBody>
      </p:sp>
      <p:pic>
        <p:nvPicPr>
          <p:cNvPr id="326" name="images.jpeg" descr="images.jpeg"/>
          <p:cNvPicPr>
            <a:picLocks noChangeAspect="1"/>
          </p:cNvPicPr>
          <p:nvPr/>
        </p:nvPicPr>
        <p:blipFill>
          <a:blip r:embed="rId3">
            <a:extLst/>
          </a:blip>
          <a:stretch>
            <a:fillRect/>
          </a:stretch>
        </p:blipFill>
        <p:spPr>
          <a:xfrm>
            <a:off x="20186417" y="-56945"/>
            <a:ext cx="3460400" cy="3460400"/>
          </a:xfrm>
          <a:prstGeom prst="rect">
            <a:avLst/>
          </a:prstGeom>
          <a:ln w="12700">
            <a:miter lim="400000"/>
          </a:ln>
        </p:spPr>
      </p:pic>
      <p:sp>
        <p:nvSpPr>
          <p:cNvPr id="327" name="Place-based- Inclusion - Agency - “Collective Efficacy” - Information"/>
          <p:cNvSpPr txBox="1"/>
          <p:nvPr/>
        </p:nvSpPr>
        <p:spPr>
          <a:xfrm>
            <a:off x="5082598" y="13016492"/>
            <a:ext cx="1296710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Place-based- Inclusion - Agency - “Collective Efficacy” - Information</a:t>
            </a:r>
          </a:p>
        </p:txBody>
      </p:sp>
      <p:sp>
        <p:nvSpPr>
          <p:cNvPr id="328" name="Jockin Arputham (NFSD)"/>
          <p:cNvSpPr txBox="1"/>
          <p:nvPr/>
        </p:nvSpPr>
        <p:spPr>
          <a:xfrm>
            <a:off x="20187626" y="2958711"/>
            <a:ext cx="3485109"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642937">
              <a:defRPr>
                <a:solidFill>
                  <a:srgbClr val="FFFFFF"/>
                </a:solidFill>
                <a:latin typeface="Helvetica"/>
                <a:ea typeface="Helvetica"/>
                <a:cs typeface="Helvetica"/>
                <a:sym typeface="Helvetica"/>
              </a:defRPr>
            </a:lvl1pPr>
          </a:lstStyle>
          <a:p>
            <a:pPr/>
            <a:r>
              <a:t>Jockin Arputham (NFSD)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image15.jpg" descr="image15.jpg"/>
          <p:cNvPicPr>
            <a:picLocks noChangeAspect="1"/>
          </p:cNvPicPr>
          <p:nvPr/>
        </p:nvPicPr>
        <p:blipFill>
          <a:blip r:embed="rId3">
            <a:extLst/>
          </a:blip>
          <a:stretch>
            <a:fillRect/>
          </a:stretch>
        </p:blipFill>
        <p:spPr>
          <a:xfrm>
            <a:off x="8055814" y="71436"/>
            <a:ext cx="13608848" cy="13573129"/>
          </a:xfrm>
          <a:prstGeom prst="rect">
            <a:avLst/>
          </a:prstGeom>
          <a:ln w="12700">
            <a:miter lim="400000"/>
          </a:ln>
        </p:spPr>
      </p:pic>
      <p:pic>
        <p:nvPicPr>
          <p:cNvPr id="333" name="Line" descr="Line"/>
          <p:cNvPicPr>
            <a:picLocks noChangeAspect="1"/>
          </p:cNvPicPr>
          <p:nvPr/>
        </p:nvPicPr>
        <p:blipFill>
          <a:blip r:embed="rId4">
            <a:extLst/>
          </a:blip>
          <a:stretch>
            <a:fillRect/>
          </a:stretch>
        </p:blipFill>
        <p:spPr>
          <a:xfrm>
            <a:off x="8808975" y="2237632"/>
            <a:ext cx="4705701" cy="107159"/>
          </a:xfrm>
          <a:prstGeom prst="rect">
            <a:avLst/>
          </a:prstGeom>
          <a:ln w="12700">
            <a:miter lim="400000"/>
          </a:ln>
        </p:spPr>
      </p:pic>
      <p:pic>
        <p:nvPicPr>
          <p:cNvPr id="334" name="480px-Somer_Francis_Bacon.jpeg" descr="480px-Somer_Francis_Bacon.jpeg"/>
          <p:cNvPicPr>
            <a:picLocks noChangeAspect="1"/>
          </p:cNvPicPr>
          <p:nvPr/>
        </p:nvPicPr>
        <p:blipFill>
          <a:blip r:embed="rId5">
            <a:extLst/>
          </a:blip>
          <a:stretch>
            <a:fillRect/>
          </a:stretch>
        </p:blipFill>
        <p:spPr>
          <a:xfrm>
            <a:off x="6622313" y="7895913"/>
            <a:ext cx="2869283" cy="3520849"/>
          </a:xfrm>
          <a:prstGeom prst="rect">
            <a:avLst/>
          </a:prstGeom>
          <a:ln w="12700">
            <a:miter lim="400000"/>
          </a:ln>
        </p:spPr>
      </p:pic>
      <p:sp>
        <p:nvSpPr>
          <p:cNvPr id="335" name="Francis Bacon 1597"/>
          <p:cNvSpPr txBox="1"/>
          <p:nvPr/>
        </p:nvSpPr>
        <p:spPr>
          <a:xfrm>
            <a:off x="5358606" y="11400297"/>
            <a:ext cx="2949514" cy="382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600">
                <a:solidFill>
                  <a:srgbClr val="000000"/>
                </a:solidFill>
                <a:latin typeface="Arial"/>
                <a:ea typeface="Arial"/>
                <a:cs typeface="Arial"/>
                <a:sym typeface="Arial"/>
              </a:defRPr>
            </a:lvl1pPr>
          </a:lstStyle>
          <a:p>
            <a:pPr/>
            <a:r>
              <a:t>Francis Bacon 1597</a:t>
            </a:r>
          </a:p>
        </p:txBody>
      </p:sp>
      <p:sp>
        <p:nvSpPr>
          <p:cNvPr id="336" name="Communities are the experts on their neighborhoods"/>
          <p:cNvSpPr txBox="1"/>
          <p:nvPr/>
        </p:nvSpPr>
        <p:spPr>
          <a:xfrm>
            <a:off x="381043" y="5326903"/>
            <a:ext cx="1000648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Communities are the experts on their neighborhoods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41" name="image28.jpeg" descr="image28.jpeg"/>
          <p:cNvPicPr>
            <a:picLocks noChangeAspect="1"/>
          </p:cNvPicPr>
          <p:nvPr/>
        </p:nvPicPr>
        <p:blipFill>
          <a:blip r:embed="rId3">
            <a:extLst/>
          </a:blip>
          <a:srcRect l="0" t="0" r="0" b="33"/>
          <a:stretch>
            <a:fillRect/>
          </a:stretch>
        </p:blipFill>
        <p:spPr>
          <a:xfrm>
            <a:off x="11440235" y="575189"/>
            <a:ext cx="9424218" cy="12565621"/>
          </a:xfrm>
          <a:prstGeom prst="rect">
            <a:avLst/>
          </a:prstGeom>
          <a:ln w="12700">
            <a:miter lim="400000"/>
          </a:ln>
        </p:spPr>
      </p:pic>
      <p:sp>
        <p:nvSpPr>
          <p:cNvPr id="342" name="Savings"/>
          <p:cNvSpPr txBox="1"/>
          <p:nvPr>
            <p:ph type="title"/>
          </p:nvPr>
        </p:nvSpPr>
        <p:spPr>
          <a:xfrm>
            <a:off x="2943313" y="1488333"/>
            <a:ext cx="7949784" cy="1305771"/>
          </a:xfrm>
          <a:prstGeom prst="rect">
            <a:avLst/>
          </a:prstGeom>
        </p:spPr>
        <p:txBody>
          <a:bodyPr/>
          <a:lstStyle>
            <a:lvl1pPr defTabSz="683746">
              <a:defRPr b="1" sz="6384">
                <a:solidFill>
                  <a:srgbClr val="FFFFFF"/>
                </a:solidFill>
                <a:latin typeface="Avenir Next Regular"/>
                <a:ea typeface="Avenir Next Regular"/>
                <a:cs typeface="Avenir Next Regular"/>
                <a:sym typeface="Avenir Next Regular"/>
              </a:defRPr>
            </a:lvl1pPr>
          </a:lstStyle>
          <a:p>
            <a:pPr/>
            <a:r>
              <a:t>The Challenge</a:t>
            </a:r>
          </a:p>
        </p:txBody>
      </p:sp>
      <p:sp>
        <p:nvSpPr>
          <p:cNvPr id="343" name="Aggregate and digitise network wide slum profile database (+/-10K records)…"/>
          <p:cNvSpPr txBox="1"/>
          <p:nvPr/>
        </p:nvSpPr>
        <p:spPr>
          <a:xfrm>
            <a:off x="3709151" y="2778125"/>
            <a:ext cx="7338140" cy="99218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marL="321457" indent="-321457" algn="l" defTabSz="642914">
              <a:buSzPct val="100000"/>
              <a:buChar char="•"/>
              <a:defRPr sz="4000">
                <a:solidFill>
                  <a:srgbClr val="FFFFFF"/>
                </a:solidFill>
                <a:latin typeface="Avenir Next Regular"/>
                <a:ea typeface="Avenir Next Regular"/>
                <a:cs typeface="Avenir Next Regular"/>
                <a:sym typeface="Avenir Next Regular"/>
              </a:defRPr>
            </a:pPr>
            <a:r>
              <a:t>Aggregate and digitise network wide slum profile database (+/-10K records)</a:t>
            </a:r>
            <a:endParaRPr sz="5800"/>
          </a:p>
          <a:p>
            <a:pPr algn="l" defTabSz="642914">
              <a:defRPr sz="4000">
                <a:solidFill>
                  <a:srgbClr val="FFFFFF"/>
                </a:solidFill>
                <a:latin typeface="Avenir Next Regular"/>
                <a:ea typeface="Avenir Next Regular"/>
                <a:cs typeface="Avenir Next Regular"/>
                <a:sym typeface="Avenir Next Regular"/>
              </a:defRPr>
            </a:pPr>
          </a:p>
          <a:p>
            <a:pPr marL="321457" indent="-321457" algn="l" defTabSz="642914">
              <a:buSzPct val="100000"/>
              <a:buChar char="•"/>
              <a:defRPr sz="4000">
                <a:solidFill>
                  <a:srgbClr val="FFFFFF"/>
                </a:solidFill>
                <a:latin typeface="Avenir Next Regular"/>
                <a:ea typeface="Avenir Next Regular"/>
                <a:cs typeface="Avenir Next Regular"/>
                <a:sym typeface="Avenir Next Regular"/>
              </a:defRPr>
            </a:pPr>
            <a:r>
              <a:t>Design and implement digital tools for the standardised collection of slum settlement data</a:t>
            </a:r>
            <a:endParaRPr sz="5800"/>
          </a:p>
          <a:p>
            <a:pPr algn="l" defTabSz="642914">
              <a:defRPr sz="4000">
                <a:solidFill>
                  <a:srgbClr val="FFFFFF"/>
                </a:solidFill>
                <a:latin typeface="Avenir Next Regular"/>
                <a:ea typeface="Avenir Next Regular"/>
                <a:cs typeface="Avenir Next Regular"/>
                <a:sym typeface="Avenir Next Regular"/>
              </a:defRPr>
            </a:pPr>
          </a:p>
          <a:p>
            <a:pPr marL="321457" indent="-321457" algn="l" defTabSz="642914">
              <a:buSzPct val="100000"/>
              <a:buChar char="•"/>
              <a:defRPr sz="4000">
                <a:solidFill>
                  <a:srgbClr val="FFFFFF"/>
                </a:solidFill>
                <a:latin typeface="Avenir Next Regular"/>
                <a:ea typeface="Avenir Next Regular"/>
                <a:cs typeface="Avenir Next Regular"/>
                <a:sym typeface="Avenir Next Regular"/>
              </a:defRPr>
            </a:pPr>
            <a:r>
              <a:t>Design and built global online data platform for collecting, analysing , reporting and sharing slum profile data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Rectangle 10"/>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sp>
        <p:nvSpPr>
          <p:cNvPr id="348" name="The Tools"/>
          <p:cNvSpPr txBox="1"/>
          <p:nvPr>
            <p:ph type="title" idx="4294967295"/>
          </p:nvPr>
        </p:nvSpPr>
        <p:spPr>
          <a:xfrm>
            <a:off x="2528249" y="409557"/>
            <a:ext cx="6197394" cy="1213886"/>
          </a:xfrm>
          <a:prstGeom prst="rect">
            <a:avLst/>
          </a:prstGeom>
        </p:spPr>
        <p:txBody>
          <a:bodyPr lIns="91439" tIns="91439" rIns="91439" bIns="91439" anchor="b"/>
          <a:lstStyle>
            <a:lvl1pPr algn="ctr" defTabSz="624251">
              <a:lnSpc>
                <a:spcPct val="100000"/>
              </a:lnSpc>
              <a:defRPr spc="0" sz="5928">
                <a:solidFill>
                  <a:srgbClr val="FFFFFF"/>
                </a:solidFill>
                <a:latin typeface="Avenir Next Regular"/>
                <a:ea typeface="Avenir Next Regular"/>
                <a:cs typeface="Avenir Next Regular"/>
                <a:sym typeface="Avenir Next Regular"/>
              </a:defRPr>
            </a:lvl1pPr>
          </a:lstStyle>
          <a:p>
            <a:pPr/>
            <a:r>
              <a:t>The Tools</a:t>
            </a:r>
          </a:p>
        </p:txBody>
      </p:sp>
      <p:pic>
        <p:nvPicPr>
          <p:cNvPr id="349" name="Screen Shot 2018-04-19 at 19.08.32.png" descr="Screen Shot 2018-04-19 at 19.08.32.png"/>
          <p:cNvPicPr>
            <a:picLocks noChangeAspect="1"/>
          </p:cNvPicPr>
          <p:nvPr/>
        </p:nvPicPr>
        <p:blipFill>
          <a:blip r:embed="rId3">
            <a:extLst/>
          </a:blip>
          <a:stretch>
            <a:fillRect/>
          </a:stretch>
        </p:blipFill>
        <p:spPr>
          <a:xfrm>
            <a:off x="3307389" y="1746004"/>
            <a:ext cx="5721351" cy="4463715"/>
          </a:xfrm>
          <a:prstGeom prst="rect">
            <a:avLst/>
          </a:prstGeom>
          <a:ln w="12700">
            <a:miter lim="400000"/>
          </a:ln>
        </p:spPr>
      </p:pic>
      <p:pic>
        <p:nvPicPr>
          <p:cNvPr id="350" name="Screen Shot 2018-04-19 at 19.09.06.png" descr="Screen Shot 2018-04-19 at 19.09.06.png"/>
          <p:cNvPicPr>
            <a:picLocks noChangeAspect="1"/>
          </p:cNvPicPr>
          <p:nvPr/>
        </p:nvPicPr>
        <p:blipFill>
          <a:blip r:embed="rId4">
            <a:extLst/>
          </a:blip>
          <a:stretch>
            <a:fillRect/>
          </a:stretch>
        </p:blipFill>
        <p:spPr>
          <a:xfrm>
            <a:off x="9517577" y="1746004"/>
            <a:ext cx="5544951" cy="4463715"/>
          </a:xfrm>
          <a:prstGeom prst="rect">
            <a:avLst/>
          </a:prstGeom>
          <a:ln w="12700">
            <a:miter lim="400000"/>
          </a:ln>
        </p:spPr>
      </p:pic>
      <p:pic>
        <p:nvPicPr>
          <p:cNvPr id="351" name="Screen Shot 2018-04-19 at 19.09.32.png" descr="Screen Shot 2018-04-19 at 19.09.32.png"/>
          <p:cNvPicPr>
            <a:picLocks noChangeAspect="1"/>
          </p:cNvPicPr>
          <p:nvPr/>
        </p:nvPicPr>
        <p:blipFill>
          <a:blip r:embed="rId5">
            <a:extLst/>
          </a:blip>
          <a:stretch>
            <a:fillRect/>
          </a:stretch>
        </p:blipFill>
        <p:spPr>
          <a:xfrm>
            <a:off x="15355261" y="1751697"/>
            <a:ext cx="5721887" cy="4452325"/>
          </a:xfrm>
          <a:prstGeom prst="rect">
            <a:avLst/>
          </a:prstGeom>
          <a:ln w="12700">
            <a:miter lim="400000"/>
          </a:ln>
        </p:spPr>
      </p:pic>
      <p:pic>
        <p:nvPicPr>
          <p:cNvPr id="352" name="Screen Shot 2018-04-19 at 19.38.19.png" descr="Screen Shot 2018-04-19 at 19.38.19.png"/>
          <p:cNvPicPr>
            <a:picLocks noChangeAspect="1"/>
          </p:cNvPicPr>
          <p:nvPr/>
        </p:nvPicPr>
        <p:blipFill>
          <a:blip r:embed="rId6">
            <a:extLst/>
          </a:blip>
          <a:srcRect l="0" t="0" r="0" b="2425"/>
          <a:stretch>
            <a:fillRect/>
          </a:stretch>
        </p:blipFill>
        <p:spPr>
          <a:xfrm>
            <a:off x="3348875" y="7991430"/>
            <a:ext cx="8559361" cy="4930188"/>
          </a:xfrm>
          <a:prstGeom prst="rect">
            <a:avLst/>
          </a:prstGeom>
          <a:ln w="12700">
            <a:miter lim="400000"/>
          </a:ln>
        </p:spPr>
      </p:pic>
      <p:sp>
        <p:nvSpPr>
          <p:cNvPr id="353" name="The Online Data Platforms"/>
          <p:cNvSpPr txBox="1"/>
          <p:nvPr/>
        </p:nvSpPr>
        <p:spPr>
          <a:xfrm>
            <a:off x="3218270" y="5682813"/>
            <a:ext cx="10093246" cy="2068160"/>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b">
            <a:normAutofit fontScale="100000" lnSpcReduction="0"/>
          </a:bodyPr>
          <a:lstStyle>
            <a:lvl1pPr algn="l" defTabSz="799184">
              <a:defRPr sz="6000">
                <a:solidFill>
                  <a:srgbClr val="FFFFFF"/>
                </a:solidFill>
                <a:latin typeface="Avenir Next Regular"/>
                <a:ea typeface="Avenir Next Regular"/>
                <a:cs typeface="Avenir Next Regular"/>
                <a:sym typeface="Avenir Next Regular"/>
              </a:defRPr>
            </a:lvl1pPr>
          </a:lstStyle>
          <a:p>
            <a:pPr/>
            <a:r>
              <a:t>The Online Data Platforms</a:t>
            </a:r>
          </a:p>
        </p:txBody>
      </p:sp>
      <p:pic>
        <p:nvPicPr>
          <p:cNvPr id="354" name="Screen Shot 2018-04-19 at 20.09.53.png" descr="Screen Shot 2018-04-19 at 20.09.53.png"/>
          <p:cNvPicPr>
            <a:picLocks noChangeAspect="1"/>
          </p:cNvPicPr>
          <p:nvPr/>
        </p:nvPicPr>
        <p:blipFill>
          <a:blip r:embed="rId7">
            <a:extLst/>
          </a:blip>
          <a:stretch>
            <a:fillRect/>
          </a:stretch>
        </p:blipFill>
        <p:spPr>
          <a:xfrm>
            <a:off x="12298470" y="7931794"/>
            <a:ext cx="8735213" cy="4930307"/>
          </a:xfrm>
          <a:prstGeom prst="rect">
            <a:avLst/>
          </a:prstGeom>
          <a:ln w="12700">
            <a:miter lim="400000"/>
          </a:ln>
        </p:spPr>
      </p:pic>
      <p:sp>
        <p:nvSpPr>
          <p:cNvPr id="355" name="https://ona.io"/>
          <p:cNvSpPr txBox="1"/>
          <p:nvPr/>
        </p:nvSpPr>
        <p:spPr>
          <a:xfrm>
            <a:off x="9218748" y="12369396"/>
            <a:ext cx="1733477" cy="43681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2200">
                <a:solidFill>
                  <a:srgbClr val="FF2600"/>
                </a:solidFill>
                <a:latin typeface="Calibri"/>
                <a:ea typeface="Calibri"/>
                <a:cs typeface="Calibri"/>
                <a:sym typeface="Calibri"/>
              </a:defRPr>
            </a:lvl1pPr>
          </a:lstStyle>
          <a:p>
            <a:pPr/>
            <a:r>
              <a:t>https://ona.io</a:t>
            </a:r>
          </a:p>
        </p:txBody>
      </p:sp>
      <p:sp>
        <p:nvSpPr>
          <p:cNvPr id="356" name="http://knowyourcity.info"/>
          <p:cNvSpPr txBox="1"/>
          <p:nvPr/>
        </p:nvSpPr>
        <p:spPr>
          <a:xfrm>
            <a:off x="17332480" y="9190322"/>
            <a:ext cx="2942892" cy="43681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2200">
                <a:solidFill>
                  <a:srgbClr val="FF2600"/>
                </a:solidFill>
                <a:latin typeface="Calibri"/>
                <a:ea typeface="Calibri"/>
                <a:cs typeface="Calibri"/>
                <a:sym typeface="Calibri"/>
              </a:defRPr>
            </a:lvl1pPr>
          </a:lstStyle>
          <a:p>
            <a:pPr/>
            <a:r>
              <a:t>http://knowyourcity.info</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ectangle 5"/>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sp>
        <p:nvSpPr>
          <p:cNvPr id="361" name="The Team"/>
          <p:cNvSpPr txBox="1"/>
          <p:nvPr/>
        </p:nvSpPr>
        <p:spPr>
          <a:xfrm>
            <a:off x="3466741" y="537286"/>
            <a:ext cx="3723769" cy="12477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6400">
                <a:solidFill>
                  <a:srgbClr val="FFFFFF"/>
                </a:solidFill>
                <a:latin typeface="Avenir Next Regular"/>
                <a:ea typeface="Avenir Next Regular"/>
                <a:cs typeface="Avenir Next Regular"/>
                <a:sym typeface="Avenir Next Regular"/>
              </a:defRPr>
            </a:lvl1pPr>
          </a:lstStyle>
          <a:p>
            <a:pPr/>
            <a:r>
              <a:t>The Team</a:t>
            </a:r>
          </a:p>
        </p:txBody>
      </p:sp>
      <p:sp>
        <p:nvSpPr>
          <p:cNvPr id="362" name="15 National Federations in Africa and Asia…"/>
          <p:cNvSpPr txBox="1"/>
          <p:nvPr/>
        </p:nvSpPr>
        <p:spPr>
          <a:xfrm>
            <a:off x="3497365" y="1895786"/>
            <a:ext cx="16699962" cy="38766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642914">
              <a:defRPr sz="3600">
                <a:solidFill>
                  <a:srgbClr val="FFFFFF"/>
                </a:solidFill>
                <a:latin typeface="Avenir Next Regular"/>
                <a:ea typeface="Avenir Next Regular"/>
                <a:cs typeface="Avenir Next Regular"/>
                <a:sym typeface="Avenir Next Regular"/>
              </a:defRPr>
            </a:pPr>
            <a:r>
              <a:t>15 National Federations in Africa and Asia</a:t>
            </a:r>
            <a:endParaRPr sz="5200"/>
          </a:p>
          <a:p>
            <a:pPr algn="l" defTabSz="642914">
              <a:defRPr sz="3600">
                <a:solidFill>
                  <a:srgbClr val="FFFFFF"/>
                </a:solidFill>
                <a:latin typeface="Avenir Next Regular"/>
                <a:ea typeface="Avenir Next Regular"/>
                <a:cs typeface="Avenir Next Regular"/>
                <a:sym typeface="Avenir Next Regular"/>
              </a:defRPr>
            </a:pPr>
            <a:r>
              <a:t>225 Data Team Members</a:t>
            </a:r>
            <a:endParaRPr sz="5200"/>
          </a:p>
          <a:p>
            <a:pPr algn="l" defTabSz="642914">
              <a:defRPr sz="3600">
                <a:solidFill>
                  <a:srgbClr val="FFFFFF"/>
                </a:solidFill>
                <a:latin typeface="Avenir Next Regular"/>
                <a:ea typeface="Avenir Next Regular"/>
                <a:cs typeface="Avenir Next Regular"/>
                <a:sym typeface="Avenir Next Regular"/>
              </a:defRPr>
            </a:pPr>
            <a:r>
              <a:t>1 Social Anthropologist</a:t>
            </a:r>
            <a:endParaRPr sz="5200"/>
          </a:p>
          <a:p>
            <a:pPr algn="l" defTabSz="642914">
              <a:defRPr sz="3600">
                <a:solidFill>
                  <a:srgbClr val="FFFFFF"/>
                </a:solidFill>
                <a:latin typeface="Avenir Next Regular"/>
                <a:ea typeface="Avenir Next Regular"/>
                <a:cs typeface="Avenir Next Regular"/>
                <a:sym typeface="Avenir Next Regular"/>
              </a:defRPr>
            </a:pPr>
            <a:r>
              <a:t>1 Technologist</a:t>
            </a:r>
            <a:endParaRPr sz="5200"/>
          </a:p>
          <a:p>
            <a:pPr algn="l" defTabSz="642914">
              <a:defRPr sz="3600">
                <a:solidFill>
                  <a:srgbClr val="FFFFFF"/>
                </a:solidFill>
                <a:latin typeface="Avenir Next Regular"/>
                <a:ea typeface="Avenir Next Regular"/>
                <a:cs typeface="Avenir Next Regular"/>
                <a:sym typeface="Avenir Next Regular"/>
              </a:defRPr>
            </a:pPr>
            <a:r>
              <a:t>3 Scientists</a:t>
            </a:r>
            <a:endParaRPr sz="5200"/>
          </a:p>
          <a:p>
            <a:pPr algn="l" defTabSz="642914">
              <a:defRPr sz="3600">
                <a:solidFill>
                  <a:srgbClr val="FFFFFF"/>
                </a:solidFill>
                <a:latin typeface="Avenir Next Regular"/>
                <a:ea typeface="Avenir Next Regular"/>
                <a:cs typeface="Avenir Next Regular"/>
                <a:sym typeface="Avenir Next Regular"/>
              </a:defRPr>
            </a:pPr>
            <a:r>
              <a:t>4 Startups</a:t>
            </a:r>
          </a:p>
        </p:txBody>
      </p:sp>
      <p:sp>
        <p:nvSpPr>
          <p:cNvPr id="363" name="The Outputs/Achievements"/>
          <p:cNvSpPr txBox="1"/>
          <p:nvPr/>
        </p:nvSpPr>
        <p:spPr>
          <a:xfrm>
            <a:off x="3454835" y="6496049"/>
            <a:ext cx="10326956" cy="12477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6400">
                <a:solidFill>
                  <a:srgbClr val="FFFFFF"/>
                </a:solidFill>
                <a:latin typeface="Avenir Next Regular"/>
                <a:ea typeface="Avenir Next Regular"/>
                <a:cs typeface="Avenir Next Regular"/>
                <a:sym typeface="Avenir Next Regular"/>
              </a:defRPr>
            </a:lvl1pPr>
          </a:lstStyle>
          <a:p>
            <a:pPr/>
            <a:r>
              <a:t>The Outputs/Achievements</a:t>
            </a:r>
          </a:p>
        </p:txBody>
      </p:sp>
      <p:sp>
        <p:nvSpPr>
          <p:cNvPr id="364" name="103 Cities…"/>
          <p:cNvSpPr txBox="1"/>
          <p:nvPr/>
        </p:nvSpPr>
        <p:spPr>
          <a:xfrm>
            <a:off x="3497365" y="8126839"/>
            <a:ext cx="16699962" cy="46132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642914">
              <a:defRPr sz="3200">
                <a:solidFill>
                  <a:srgbClr val="FFFFFF"/>
                </a:solidFill>
                <a:latin typeface="Avenir Next Regular"/>
                <a:ea typeface="Avenir Next Regular"/>
                <a:cs typeface="Avenir Next Regular"/>
                <a:sym typeface="Avenir Next Regular"/>
              </a:defRPr>
            </a:pPr>
            <a:r>
              <a:t>103 Cities </a:t>
            </a:r>
            <a:endParaRPr sz="4600"/>
          </a:p>
          <a:p>
            <a:pPr algn="l" defTabSz="642914">
              <a:defRPr sz="3200">
                <a:solidFill>
                  <a:srgbClr val="FFFFFF"/>
                </a:solidFill>
                <a:latin typeface="Avenir Next Regular"/>
                <a:ea typeface="Avenir Next Regular"/>
                <a:cs typeface="Avenir Next Regular"/>
                <a:sym typeface="Avenir Next Regular"/>
              </a:defRPr>
            </a:pPr>
            <a:r>
              <a:t>1238 Settlements verifiably profiled and mapped (+/- 7500 total settlement profiles)</a:t>
            </a:r>
            <a:endParaRPr sz="4600"/>
          </a:p>
          <a:p>
            <a:pPr algn="l" defTabSz="642914">
              <a:defRPr sz="3200">
                <a:solidFill>
                  <a:srgbClr val="FFFFFF"/>
                </a:solidFill>
                <a:latin typeface="Avenir Next Regular"/>
                <a:ea typeface="Avenir Next Regular"/>
                <a:cs typeface="Avenir Next Regular"/>
                <a:sym typeface="Avenir Next Regular"/>
              </a:defRPr>
            </a:pPr>
            <a:r>
              <a:t>27 000 Services mapped</a:t>
            </a:r>
            <a:endParaRPr sz="4600"/>
          </a:p>
          <a:p>
            <a:pPr algn="l" defTabSz="642914">
              <a:defRPr sz="3200">
                <a:solidFill>
                  <a:srgbClr val="FFFFFF"/>
                </a:solidFill>
                <a:latin typeface="Avenir Next Regular"/>
                <a:ea typeface="Avenir Next Regular"/>
                <a:cs typeface="Avenir Next Regular"/>
                <a:sym typeface="Avenir Next Regular"/>
              </a:defRPr>
            </a:pPr>
            <a:r>
              <a:t>2000+ community volunteers mobilised for data collection</a:t>
            </a:r>
            <a:endParaRPr sz="4600"/>
          </a:p>
          <a:p>
            <a:pPr algn="l" defTabSz="642914">
              <a:defRPr sz="3200">
                <a:solidFill>
                  <a:srgbClr val="FFFFFF"/>
                </a:solidFill>
                <a:latin typeface="Avenir Next Regular"/>
                <a:ea typeface="Avenir Next Regular"/>
                <a:cs typeface="Avenir Next Regular"/>
                <a:sym typeface="Avenir Next Regular"/>
              </a:defRPr>
            </a:pPr>
            <a:r>
              <a:t>2 Journal Articles</a:t>
            </a:r>
            <a:endParaRPr sz="4600"/>
          </a:p>
          <a:p>
            <a:pPr algn="l" defTabSz="642914">
              <a:defRPr sz="3200">
                <a:solidFill>
                  <a:srgbClr val="FFFFFF"/>
                </a:solidFill>
                <a:latin typeface="Avenir Next Regular"/>
                <a:ea typeface="Avenir Next Regular"/>
                <a:cs typeface="Avenir Next Regular"/>
                <a:sym typeface="Avenir Next Regular"/>
              </a:defRPr>
            </a:pPr>
            <a:r>
              <a:t>Working Papers</a:t>
            </a:r>
            <a:endParaRPr sz="4600"/>
          </a:p>
          <a:p>
            <a:pPr algn="l" defTabSz="642914">
              <a:defRPr sz="3200">
                <a:solidFill>
                  <a:srgbClr val="FFFFFF"/>
                </a:solidFill>
                <a:latin typeface="Avenir Next Regular"/>
                <a:ea typeface="Avenir Next Regular"/>
                <a:cs typeface="Avenir Next Regular"/>
                <a:sym typeface="Avenir Next Regular"/>
              </a:defRPr>
            </a:pPr>
            <a:r>
              <a:t>2 Know Your City Publications</a:t>
            </a:r>
            <a:endParaRPr sz="4600"/>
          </a:p>
          <a:p>
            <a:pPr algn="l" defTabSz="642914">
              <a:defRPr sz="3200">
                <a:solidFill>
                  <a:srgbClr val="FFFFFF"/>
                </a:solidFill>
                <a:latin typeface="Avenir Next Regular"/>
                <a:ea typeface="Avenir Next Regular"/>
                <a:cs typeface="Avenir Next Regular"/>
                <a:sym typeface="Avenir Next Regular"/>
              </a:defRPr>
            </a:pPr>
            <a:r>
              <a:t>KYC Data recognised by 3rd party academics for NUA  (Acuto et al, 2016).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the-truly-disadvantaged.jpg" descr="the-truly-disadvantaged.jpg"/>
          <p:cNvPicPr>
            <a:picLocks noChangeAspect="1"/>
          </p:cNvPicPr>
          <p:nvPr/>
        </p:nvPicPr>
        <p:blipFill>
          <a:blip r:embed="rId3">
            <a:extLst/>
          </a:blip>
          <a:stretch>
            <a:fillRect/>
          </a:stretch>
        </p:blipFill>
        <p:spPr>
          <a:xfrm>
            <a:off x="2508172" y="410958"/>
            <a:ext cx="9000743" cy="9000743"/>
          </a:xfrm>
          <a:prstGeom prst="rect">
            <a:avLst/>
          </a:prstGeom>
          <a:ln w="12700">
            <a:miter lim="400000"/>
          </a:ln>
        </p:spPr>
      </p:pic>
      <p:pic>
        <p:nvPicPr>
          <p:cNvPr id="222" name="maxresdefault.jpg" descr="maxresdefault.jpg"/>
          <p:cNvPicPr>
            <a:picLocks noChangeAspect="1"/>
          </p:cNvPicPr>
          <p:nvPr/>
        </p:nvPicPr>
        <p:blipFill>
          <a:blip r:embed="rId4">
            <a:extLst/>
          </a:blip>
          <a:srcRect l="13902" t="0" r="24221" b="0"/>
          <a:stretch>
            <a:fillRect/>
          </a:stretch>
        </p:blipFill>
        <p:spPr>
          <a:xfrm>
            <a:off x="14396586" y="326133"/>
            <a:ext cx="6630365" cy="6012848"/>
          </a:xfrm>
          <a:prstGeom prst="rect">
            <a:avLst/>
          </a:prstGeom>
          <a:ln w="12700">
            <a:miter lim="400000"/>
          </a:ln>
        </p:spPr>
      </p:pic>
      <p:sp>
        <p:nvSpPr>
          <p:cNvPr id="223" name="William Julius Wilson, 1987"/>
          <p:cNvSpPr txBox="1"/>
          <p:nvPr/>
        </p:nvSpPr>
        <p:spPr>
          <a:xfrm>
            <a:off x="14890737" y="6636048"/>
            <a:ext cx="3524451" cy="44390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000000"/>
                </a:solidFill>
                <a:latin typeface="Calibri"/>
                <a:ea typeface="Calibri"/>
                <a:cs typeface="Calibri"/>
                <a:sym typeface="Calibri"/>
              </a:defRPr>
            </a:lvl1pPr>
          </a:lstStyle>
          <a:p>
            <a:pPr/>
            <a:r>
              <a:t>William Julius Wilson, 1987</a:t>
            </a:r>
          </a:p>
        </p:txBody>
      </p:sp>
      <p:sp>
        <p:nvSpPr>
          <p:cNvPr id="224" name="Neighborhood Effects (in Chicago)."/>
          <p:cNvSpPr txBox="1"/>
          <p:nvPr/>
        </p:nvSpPr>
        <p:spPr>
          <a:xfrm>
            <a:off x="10953295" y="10505827"/>
            <a:ext cx="7989691" cy="705349"/>
          </a:xfrm>
          <a:prstGeom prst="rect">
            <a:avLst/>
          </a:prstGeom>
          <a:solidFill>
            <a:srgbClr val="377887"/>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4400">
                <a:solidFill>
                  <a:srgbClr val="FFFFFF"/>
                </a:solidFill>
                <a:latin typeface="Calibri"/>
                <a:ea typeface="Calibri"/>
                <a:cs typeface="Calibri"/>
                <a:sym typeface="Calibri"/>
              </a:defRPr>
            </a:lvl1pPr>
          </a:lstStyle>
          <a:p>
            <a:pPr/>
            <a:r>
              <a:t>Neighborhood Effects (in Chicago).</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Rectangle 3"/>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69" name="image36.jpeg" descr="image36.jpeg"/>
          <p:cNvPicPr>
            <a:picLocks noChangeAspect="1"/>
          </p:cNvPicPr>
          <p:nvPr/>
        </p:nvPicPr>
        <p:blipFill>
          <a:blip r:embed="rId3">
            <a:extLst/>
          </a:blip>
          <a:stretch>
            <a:fillRect/>
          </a:stretch>
        </p:blipFill>
        <p:spPr>
          <a:xfrm>
            <a:off x="11072811" y="-2"/>
            <a:ext cx="10287004" cy="13716004"/>
          </a:xfrm>
          <a:prstGeom prst="rect">
            <a:avLst/>
          </a:prstGeom>
          <a:ln w="12700">
            <a:miter lim="400000"/>
          </a:ln>
        </p:spPr>
      </p:pic>
      <p:sp>
        <p:nvSpPr>
          <p:cNvPr id="370" name="Combine community local knowledge and mobilising capacity with state-of the-art tech and science."/>
          <p:cNvSpPr txBox="1"/>
          <p:nvPr/>
        </p:nvSpPr>
        <p:spPr>
          <a:xfrm>
            <a:off x="3288600" y="1655762"/>
            <a:ext cx="7553839" cy="104044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7400">
                <a:solidFill>
                  <a:srgbClr val="FFFFFF"/>
                </a:solidFill>
                <a:latin typeface="Avenir Next Regular"/>
                <a:ea typeface="Avenir Next Regular"/>
                <a:cs typeface="Avenir Next Regular"/>
                <a:sym typeface="Avenir Next Regular"/>
              </a:defRPr>
            </a:lvl1pPr>
          </a:lstStyle>
          <a:p>
            <a:pPr/>
            <a:r>
              <a:t>Combine community local knowledge and mobilizing capacity with state-of the-art tech and science.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Rectangle 5"/>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75" name="IMG_0737.jpg" descr="IMG_0737.jpg"/>
          <p:cNvPicPr>
            <a:picLocks noChangeAspect="1"/>
          </p:cNvPicPr>
          <p:nvPr/>
        </p:nvPicPr>
        <p:blipFill>
          <a:blip r:embed="rId3">
            <a:extLst/>
          </a:blip>
          <a:stretch>
            <a:fillRect/>
          </a:stretch>
        </p:blipFill>
        <p:spPr>
          <a:xfrm>
            <a:off x="12350998" y="237214"/>
            <a:ext cx="8874946" cy="6656208"/>
          </a:xfrm>
          <a:prstGeom prst="rect">
            <a:avLst/>
          </a:prstGeom>
          <a:ln w="12700">
            <a:miter lim="400000"/>
          </a:ln>
        </p:spPr>
      </p:pic>
      <p:pic>
        <p:nvPicPr>
          <p:cNvPr id="376" name="IMG_0741.jpg" descr="IMG_0741.jpg"/>
          <p:cNvPicPr>
            <a:picLocks noChangeAspect="1"/>
          </p:cNvPicPr>
          <p:nvPr/>
        </p:nvPicPr>
        <p:blipFill>
          <a:blip r:embed="rId4">
            <a:extLst/>
          </a:blip>
          <a:stretch>
            <a:fillRect/>
          </a:stretch>
        </p:blipFill>
        <p:spPr>
          <a:xfrm>
            <a:off x="12350998" y="6964542"/>
            <a:ext cx="8874946" cy="6656208"/>
          </a:xfrm>
          <a:prstGeom prst="rect">
            <a:avLst/>
          </a:prstGeom>
          <a:ln w="12700">
            <a:miter lim="400000"/>
          </a:ln>
        </p:spPr>
      </p:pic>
      <p:pic>
        <p:nvPicPr>
          <p:cNvPr id="377" name="IMG_0652.jpg" descr="IMG_0652.jpg"/>
          <p:cNvPicPr>
            <a:picLocks noChangeAspect="1"/>
          </p:cNvPicPr>
          <p:nvPr/>
        </p:nvPicPr>
        <p:blipFill>
          <a:blip r:embed="rId5">
            <a:extLst/>
          </a:blip>
          <a:stretch>
            <a:fillRect/>
          </a:stretch>
        </p:blipFill>
        <p:spPr>
          <a:xfrm>
            <a:off x="3262710" y="237214"/>
            <a:ext cx="8874945" cy="6656208"/>
          </a:xfrm>
          <a:prstGeom prst="rect">
            <a:avLst/>
          </a:prstGeom>
          <a:ln w="12700">
            <a:miter lim="400000"/>
          </a:ln>
        </p:spPr>
      </p:pic>
      <p:pic>
        <p:nvPicPr>
          <p:cNvPr id="378" name="IMG_0733.jpg" descr="IMG_0733.jpg"/>
          <p:cNvPicPr>
            <a:picLocks noChangeAspect="1"/>
          </p:cNvPicPr>
          <p:nvPr/>
        </p:nvPicPr>
        <p:blipFill>
          <a:blip r:embed="rId6">
            <a:extLst/>
          </a:blip>
          <a:stretch>
            <a:fillRect/>
          </a:stretch>
        </p:blipFill>
        <p:spPr>
          <a:xfrm>
            <a:off x="3262710" y="6964543"/>
            <a:ext cx="8874943" cy="665620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IMG_5626.jpg" descr="IMG_5626.jp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Rectangle 3"/>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87" name="image46.jpg" descr="image46.jpg"/>
          <p:cNvPicPr>
            <a:picLocks noChangeAspect="1"/>
          </p:cNvPicPr>
          <p:nvPr/>
        </p:nvPicPr>
        <p:blipFill>
          <a:blip r:embed="rId3">
            <a:extLst/>
          </a:blip>
          <a:stretch>
            <a:fillRect/>
          </a:stretch>
        </p:blipFill>
        <p:spPr>
          <a:xfrm>
            <a:off x="3024188" y="-2919"/>
            <a:ext cx="10291379" cy="13721838"/>
          </a:xfrm>
          <a:prstGeom prst="rect">
            <a:avLst/>
          </a:prstGeom>
          <a:ln w="12700">
            <a:miter lim="400000"/>
          </a:ln>
        </p:spPr>
      </p:pic>
      <p:sp>
        <p:nvSpPr>
          <p:cNvPr id="388" name="Walk and map every lane and alley…"/>
          <p:cNvSpPr txBox="1"/>
          <p:nvPr/>
        </p:nvSpPr>
        <p:spPr>
          <a:xfrm>
            <a:off x="13356525" y="5124449"/>
            <a:ext cx="7553839" cy="39909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7400">
                <a:solidFill>
                  <a:srgbClr val="FFFFFF"/>
                </a:solidFill>
                <a:latin typeface="Avenir Next Regular"/>
                <a:ea typeface="Avenir Next Regular"/>
                <a:cs typeface="Avenir Next Regular"/>
                <a:sym typeface="Avenir Next Regular"/>
              </a:defRPr>
            </a:lvl1pPr>
          </a:lstStyle>
          <a:p>
            <a:pPr/>
            <a:r>
              <a:t>Walk and map every lane and alley…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ctangle 3"/>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93" name="image47.jpg" descr="image47.jpg"/>
          <p:cNvPicPr>
            <a:picLocks noChangeAspect="1"/>
          </p:cNvPicPr>
          <p:nvPr/>
        </p:nvPicPr>
        <p:blipFill>
          <a:blip r:embed="rId3">
            <a:extLst/>
          </a:blip>
          <a:stretch>
            <a:fillRect/>
          </a:stretch>
        </p:blipFill>
        <p:spPr>
          <a:xfrm>
            <a:off x="11072811" y="-3"/>
            <a:ext cx="10287004" cy="13716004"/>
          </a:xfrm>
          <a:prstGeom prst="rect">
            <a:avLst/>
          </a:prstGeom>
          <a:ln w="12700">
            <a:miter lim="400000"/>
          </a:ln>
        </p:spPr>
      </p:pic>
      <p:sp>
        <p:nvSpPr>
          <p:cNvPr id="394" name="Water’s edge…"/>
          <p:cNvSpPr txBox="1"/>
          <p:nvPr/>
        </p:nvSpPr>
        <p:spPr>
          <a:xfrm>
            <a:off x="3669600" y="5930901"/>
            <a:ext cx="7553839" cy="14255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7400">
                <a:solidFill>
                  <a:srgbClr val="FFFFFF"/>
                </a:solidFill>
                <a:latin typeface="Avenir Next Regular"/>
                <a:ea typeface="Avenir Next Regular"/>
                <a:cs typeface="Avenir Next Regular"/>
                <a:sym typeface="Avenir Next Regular"/>
              </a:defRPr>
            </a:lvl1pPr>
          </a:lstStyle>
          <a:p>
            <a:pPr/>
            <a:r>
              <a:t>Water’s edge…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8" name="image48.jpg" descr="image48.jpg"/>
          <p:cNvPicPr>
            <a:picLocks noChangeAspect="1"/>
          </p:cNvPicPr>
          <p:nvPr/>
        </p:nvPicPr>
        <p:blipFill>
          <a:blip r:embed="rId3">
            <a:extLst/>
          </a:blip>
          <a:stretch>
            <a:fillRect/>
          </a:stretch>
        </p:blipFill>
        <p:spPr>
          <a:xfrm>
            <a:off x="3185531" y="103148"/>
            <a:ext cx="18012940" cy="1350970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image49.jpg" descr="image49.jp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Rectangle 3"/>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05" name="image50.jpg" descr="image50.jpg"/>
          <p:cNvPicPr>
            <a:picLocks noChangeAspect="1"/>
          </p:cNvPicPr>
          <p:nvPr/>
        </p:nvPicPr>
        <p:blipFill>
          <a:blip r:embed="rId2">
            <a:extLst/>
          </a:blip>
          <a:stretch>
            <a:fillRect/>
          </a:stretch>
        </p:blipFill>
        <p:spPr>
          <a:xfrm>
            <a:off x="3048000" y="-3"/>
            <a:ext cx="10287003" cy="13716004"/>
          </a:xfrm>
          <a:prstGeom prst="rect">
            <a:avLst/>
          </a:prstGeom>
          <a:ln w="12700">
            <a:miter lim="400000"/>
          </a:ln>
        </p:spPr>
      </p:pic>
      <p:sp>
        <p:nvSpPr>
          <p:cNvPr id="406" name="Every household."/>
          <p:cNvSpPr txBox="1"/>
          <p:nvPr/>
        </p:nvSpPr>
        <p:spPr>
          <a:xfrm>
            <a:off x="13575599" y="5645151"/>
            <a:ext cx="7553839" cy="14255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7400">
                <a:solidFill>
                  <a:srgbClr val="FFFFFF"/>
                </a:solidFill>
                <a:latin typeface="Avenir Next Regular"/>
                <a:ea typeface="Avenir Next Regular"/>
                <a:cs typeface="Avenir Next Regular"/>
                <a:sym typeface="Avenir Next Regular"/>
              </a:defRPr>
            </a:lvl1pPr>
          </a:lstStyle>
          <a:p>
            <a:pPr/>
            <a:r>
              <a:t>Every household.</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09" name="image51.jpg" descr="image51.jpg"/>
          <p:cNvPicPr>
            <a:picLocks noChangeAspect="1"/>
          </p:cNvPicPr>
          <p:nvPr/>
        </p:nvPicPr>
        <p:blipFill>
          <a:blip r:embed="rId2">
            <a:extLst/>
          </a:blip>
          <a:stretch>
            <a:fillRect/>
          </a:stretch>
        </p:blipFill>
        <p:spPr>
          <a:xfrm>
            <a:off x="3005501" y="2418780"/>
            <a:ext cx="18372996" cy="9828321"/>
          </a:xfrm>
          <a:prstGeom prst="rect">
            <a:avLst/>
          </a:prstGeom>
          <a:ln w="12700">
            <a:miter lim="400000"/>
          </a:ln>
        </p:spPr>
      </p:pic>
      <p:sp>
        <p:nvSpPr>
          <p:cNvPr id="410" name="Credit: SDI Kenya"/>
          <p:cNvSpPr txBox="1"/>
          <p:nvPr/>
        </p:nvSpPr>
        <p:spPr>
          <a:xfrm>
            <a:off x="9972484" y="12387263"/>
            <a:ext cx="2591538"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SDI Kenya</a:t>
            </a:r>
          </a:p>
        </p:txBody>
      </p:sp>
      <p:sp>
        <p:nvSpPr>
          <p:cNvPr id="411" name="City-wide slum map of Nairobi County, Kenya"/>
          <p:cNvSpPr txBox="1"/>
          <p:nvPr/>
        </p:nvSpPr>
        <p:spPr>
          <a:xfrm>
            <a:off x="3043017" y="808037"/>
            <a:ext cx="17730800" cy="11461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5800">
                <a:solidFill>
                  <a:srgbClr val="FFFFFF"/>
                </a:solidFill>
                <a:latin typeface="Avenir Next Regular"/>
                <a:ea typeface="Avenir Next Regular"/>
                <a:cs typeface="Avenir Next Regular"/>
                <a:sym typeface="Avenir Next Regular"/>
              </a:defRPr>
            </a:lvl1pPr>
          </a:lstStyle>
          <a:p>
            <a:pPr/>
            <a:r>
              <a:t>City-wide slum map of Nairobi County, Kenya</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Body"/>
          <p:cNvSpPr txBox="1"/>
          <p:nvPr>
            <p:ph type="body" sz="quarter" idx="1"/>
          </p:nvPr>
        </p:nvSpPr>
        <p:spPr>
          <a:xfrm>
            <a:off x="4833937" y="7072311"/>
            <a:ext cx="14716128" cy="1589485"/>
          </a:xfrm>
          <a:prstGeom prst="rect">
            <a:avLst/>
          </a:prstGeom>
        </p:spPr>
        <p:txBody>
          <a:bodyPr/>
          <a:lstStyle/>
          <a:p>
            <a:pPr/>
          </a:p>
        </p:txBody>
      </p:sp>
      <p:pic>
        <p:nvPicPr>
          <p:cNvPr id="414" name="image52.jpg" descr="image52.jpg"/>
          <p:cNvPicPr>
            <a:picLocks noChangeAspect="1"/>
          </p:cNvPicPr>
          <p:nvPr/>
        </p:nvPicPr>
        <p:blipFill>
          <a:blip r:embed="rId2">
            <a:extLst/>
          </a:blip>
          <a:stretch>
            <a:fillRect/>
          </a:stretch>
        </p:blipFill>
        <p:spPr>
          <a:xfrm>
            <a:off x="3047997" y="2308372"/>
            <a:ext cx="18288004" cy="9551697"/>
          </a:xfrm>
          <a:prstGeom prst="rect">
            <a:avLst/>
          </a:prstGeom>
          <a:ln w="12700">
            <a:miter lim="400000"/>
          </a:ln>
        </p:spPr>
      </p:pic>
      <p:sp>
        <p:nvSpPr>
          <p:cNvPr id="415" name="Credit: SDI Kenya"/>
          <p:cNvSpPr txBox="1"/>
          <p:nvPr/>
        </p:nvSpPr>
        <p:spPr>
          <a:xfrm>
            <a:off x="9877234" y="12482513"/>
            <a:ext cx="2591538"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SDI Kenya</a:t>
            </a:r>
          </a:p>
        </p:txBody>
      </p:sp>
      <p:sp>
        <p:nvSpPr>
          <p:cNvPr id="416" name="Mukuru Villages: Nairobi County, Kenya"/>
          <p:cNvSpPr txBox="1"/>
          <p:nvPr/>
        </p:nvSpPr>
        <p:spPr>
          <a:xfrm>
            <a:off x="2963503" y="668337"/>
            <a:ext cx="16101692" cy="10445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5200">
                <a:solidFill>
                  <a:srgbClr val="FFFFFF"/>
                </a:solidFill>
                <a:latin typeface="Avenir Next Regular"/>
                <a:ea typeface="Avenir Next Regular"/>
                <a:cs typeface="Avenir Next Regular"/>
                <a:sym typeface="Avenir Next Regular"/>
              </a:defRPr>
            </a:lvl1pPr>
          </a:lstStyle>
          <a:p>
            <a:pPr/>
            <a:r>
              <a:t>Mukuru Villages: Nairobi County, Kenya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Screen Shot 2022-10-04 at 9.03.08 AM.jpg" descr="Screen Shot 2022-10-04 at 9.03.08 AM.jpg"/>
          <p:cNvPicPr>
            <a:picLocks noChangeAspect="1"/>
          </p:cNvPicPr>
          <p:nvPr/>
        </p:nvPicPr>
        <p:blipFill>
          <a:blip r:embed="rId3">
            <a:extLst/>
          </a:blip>
          <a:stretch>
            <a:fillRect/>
          </a:stretch>
        </p:blipFill>
        <p:spPr>
          <a:xfrm>
            <a:off x="3522944" y="-262517"/>
            <a:ext cx="18115559" cy="14241034"/>
          </a:xfrm>
          <a:prstGeom prst="rect">
            <a:avLst/>
          </a:prstGeom>
          <a:ln w="12700">
            <a:miter lim="400000"/>
          </a:ln>
        </p:spPr>
      </p:pic>
      <p:sp>
        <p:nvSpPr>
          <p:cNvPr id="229" name="Hull-House Maps and Papers , 1895"/>
          <p:cNvSpPr txBox="1"/>
          <p:nvPr/>
        </p:nvSpPr>
        <p:spPr>
          <a:xfrm>
            <a:off x="18539118" y="12332087"/>
            <a:ext cx="503143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500"/>
              </a:spcBef>
              <a:defRPr>
                <a:solidFill>
                  <a:srgbClr val="000000"/>
                </a:solidFill>
                <a:latin typeface="Georgia"/>
                <a:ea typeface="Georgia"/>
                <a:cs typeface="Georgia"/>
                <a:sym typeface="Georgia"/>
              </a:defRPr>
            </a:pPr>
            <a:r>
              <a:rPr i="1"/>
              <a:t>Hull-House Maps and Papers , </a:t>
            </a:r>
            <a:r>
              <a:t>1895</a:t>
            </a:r>
          </a:p>
        </p:txBody>
      </p:sp>
      <p:sp>
        <p:nvSpPr>
          <p:cNvPr id="230" name="http://www.encyclopedia.chicagohistory.org/pages/410008.html"/>
          <p:cNvSpPr txBox="1"/>
          <p:nvPr/>
        </p:nvSpPr>
        <p:spPr>
          <a:xfrm>
            <a:off x="14751649" y="12746614"/>
            <a:ext cx="88328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http://www.encyclopedia.chicagohistory.org/pages/410008.html</a:t>
            </a:r>
          </a:p>
        </p:txBody>
      </p:sp>
      <p:pic>
        <p:nvPicPr>
          <p:cNvPr id="231" name="Unknown.jpeg" descr="Unknown.jpeg"/>
          <p:cNvPicPr>
            <a:picLocks noChangeAspect="1"/>
          </p:cNvPicPr>
          <p:nvPr/>
        </p:nvPicPr>
        <p:blipFill>
          <a:blip r:embed="rId4">
            <a:extLst/>
          </a:blip>
          <a:stretch>
            <a:fillRect/>
          </a:stretch>
        </p:blipFill>
        <p:spPr>
          <a:xfrm>
            <a:off x="554133" y="225993"/>
            <a:ext cx="4180397" cy="4180397"/>
          </a:xfrm>
          <a:prstGeom prst="rect">
            <a:avLst/>
          </a:prstGeom>
          <a:ln w="12700">
            <a:miter lim="400000"/>
          </a:ln>
        </p:spPr>
      </p:pic>
      <p:sp>
        <p:nvSpPr>
          <p:cNvPr id="232" name="Jane Addams"/>
          <p:cNvSpPr txBox="1"/>
          <p:nvPr/>
        </p:nvSpPr>
        <p:spPr>
          <a:xfrm>
            <a:off x="524368" y="4498456"/>
            <a:ext cx="198912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Jane Addams</a:t>
            </a:r>
          </a:p>
        </p:txBody>
      </p:sp>
      <p:sp>
        <p:nvSpPr>
          <p:cNvPr id="233" name="Nobel Prize 1931"/>
          <p:cNvSpPr txBox="1"/>
          <p:nvPr/>
        </p:nvSpPr>
        <p:spPr>
          <a:xfrm>
            <a:off x="526372" y="5051889"/>
            <a:ext cx="244541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Nobel Prize 1931</a:t>
            </a:r>
          </a:p>
        </p:txBody>
      </p:sp>
      <p:sp>
        <p:nvSpPr>
          <p:cNvPr id="234" name="C. F. Charles Booth’s Maps of Poverty  in London,"/>
          <p:cNvSpPr txBox="1"/>
          <p:nvPr/>
        </p:nvSpPr>
        <p:spPr>
          <a:xfrm>
            <a:off x="16494804" y="13222627"/>
            <a:ext cx="70069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500"/>
              </a:spcBef>
              <a:defRPr i="1">
                <a:solidFill>
                  <a:srgbClr val="000000"/>
                </a:solidFill>
                <a:latin typeface="Georgia"/>
                <a:ea typeface="Georgia"/>
                <a:cs typeface="Georgia"/>
                <a:sym typeface="Georgia"/>
              </a:defRPr>
            </a:lvl1pPr>
          </a:lstStyle>
          <a:p>
            <a:pPr>
              <a:defRPr i="0"/>
            </a:pPr>
            <a:r>
              <a:rPr i="1"/>
              <a:t>C. F. Charles Booth’s Maps of Poverty  in London,  </a:t>
            </a:r>
          </a:p>
        </p:txBody>
      </p:sp>
      <p:sp>
        <p:nvSpPr>
          <p:cNvPr id="235" name="“for their assiduous effort to revive the ideal of peace and to rekindle the spirit of peace in their own nation and in the whole of mankind”"/>
          <p:cNvSpPr txBox="1"/>
          <p:nvPr/>
        </p:nvSpPr>
        <p:spPr>
          <a:xfrm>
            <a:off x="4469166" y="189730"/>
            <a:ext cx="13770807" cy="381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800">
                <a:solidFill>
                  <a:srgbClr val="2E2A25"/>
                </a:solidFill>
                <a:latin typeface="Helvetica"/>
                <a:ea typeface="Helvetica"/>
                <a:cs typeface="Helvetica"/>
                <a:sym typeface="Helvetica"/>
              </a:defRPr>
            </a:lvl1pPr>
          </a:lstStyle>
          <a:p>
            <a:pPr/>
            <a:r>
              <a:t>“for their assiduous effort to revive the ideal of peace and to rekindle the spirit of peace in their own nation and in the whole of mankind”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19" name="image53.jpg" descr="image53.jpg"/>
          <p:cNvPicPr>
            <a:picLocks noChangeAspect="1"/>
          </p:cNvPicPr>
          <p:nvPr/>
        </p:nvPicPr>
        <p:blipFill>
          <a:blip r:embed="rId3">
            <a:extLst/>
          </a:blip>
          <a:stretch>
            <a:fillRect/>
          </a:stretch>
        </p:blipFill>
        <p:spPr>
          <a:xfrm>
            <a:off x="3047996" y="2115152"/>
            <a:ext cx="18288009" cy="10200073"/>
          </a:xfrm>
          <a:prstGeom prst="rect">
            <a:avLst/>
          </a:prstGeom>
          <a:ln w="12700">
            <a:miter lim="400000"/>
          </a:ln>
        </p:spPr>
      </p:pic>
      <p:sp>
        <p:nvSpPr>
          <p:cNvPr id="420" name="Credit: Liberia SDI Alliance"/>
          <p:cNvSpPr txBox="1"/>
          <p:nvPr/>
        </p:nvSpPr>
        <p:spPr>
          <a:xfrm>
            <a:off x="9020292" y="12577765"/>
            <a:ext cx="3875661"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Liberia SDI Alliance</a:t>
            </a:r>
          </a:p>
        </p:txBody>
      </p:sp>
      <p:sp>
        <p:nvSpPr>
          <p:cNvPr id="421" name="City-wide slum services map of Greater Monrovia, Liberia"/>
          <p:cNvSpPr txBox="1"/>
          <p:nvPr/>
        </p:nvSpPr>
        <p:spPr>
          <a:xfrm>
            <a:off x="3003260" y="757237"/>
            <a:ext cx="17323477" cy="8667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4200">
                <a:solidFill>
                  <a:srgbClr val="FFFFFF"/>
                </a:solidFill>
                <a:latin typeface="Avenir Next Regular"/>
                <a:ea typeface="Avenir Next Regular"/>
                <a:cs typeface="Avenir Next Regular"/>
                <a:sym typeface="Avenir Next Regular"/>
              </a:defRPr>
            </a:lvl1pPr>
          </a:lstStyle>
          <a:p>
            <a:pPr/>
            <a:r>
              <a:t>City-wide slum services map of Greater Monrovia, Liberia</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26" name="image54.jpg" descr="image54.jpg"/>
          <p:cNvPicPr>
            <a:picLocks noChangeAspect="1"/>
          </p:cNvPicPr>
          <p:nvPr/>
        </p:nvPicPr>
        <p:blipFill>
          <a:blip r:embed="rId3">
            <a:extLst/>
          </a:blip>
          <a:stretch>
            <a:fillRect/>
          </a:stretch>
        </p:blipFill>
        <p:spPr>
          <a:xfrm>
            <a:off x="3047998" y="2602869"/>
            <a:ext cx="18288006" cy="8510261"/>
          </a:xfrm>
          <a:prstGeom prst="rect">
            <a:avLst/>
          </a:prstGeom>
          <a:ln w="12700">
            <a:miter lim="400000"/>
          </a:ln>
        </p:spPr>
      </p:pic>
      <p:sp>
        <p:nvSpPr>
          <p:cNvPr id="427" name="Credit: SDI Kenya"/>
          <p:cNvSpPr txBox="1"/>
          <p:nvPr/>
        </p:nvSpPr>
        <p:spPr>
          <a:xfrm>
            <a:off x="10043921" y="11815763"/>
            <a:ext cx="2591539"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SDI Kenya</a:t>
            </a:r>
          </a:p>
        </p:txBody>
      </p:sp>
      <p:sp>
        <p:nvSpPr>
          <p:cNvPr id="428" name="Water points in Mukuru Villages: Nairobi County, Kenya"/>
          <p:cNvSpPr txBox="1"/>
          <p:nvPr/>
        </p:nvSpPr>
        <p:spPr>
          <a:xfrm>
            <a:off x="3003261" y="687387"/>
            <a:ext cx="18118218" cy="10064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5000">
                <a:solidFill>
                  <a:srgbClr val="FFFFFF"/>
                </a:solidFill>
                <a:latin typeface="Avenir Next Regular"/>
                <a:ea typeface="Avenir Next Regular"/>
                <a:cs typeface="Avenir Next Regular"/>
                <a:sym typeface="Avenir Next Regular"/>
              </a:defRPr>
            </a:lvl1pPr>
          </a:lstStyle>
          <a:p>
            <a:pPr/>
            <a:r>
              <a:t>Water points in Mukuru Villages: Nairobi County, Kenya</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33" name="image55.jpg" descr="image55.jpg"/>
          <p:cNvPicPr>
            <a:picLocks noChangeAspect="1"/>
          </p:cNvPicPr>
          <p:nvPr/>
        </p:nvPicPr>
        <p:blipFill>
          <a:blip r:embed="rId3">
            <a:extLst/>
          </a:blip>
          <a:srcRect l="0" t="793" r="0" b="793"/>
          <a:stretch>
            <a:fillRect/>
          </a:stretch>
        </p:blipFill>
        <p:spPr>
          <a:xfrm>
            <a:off x="3047998" y="2646348"/>
            <a:ext cx="18288002" cy="8998803"/>
          </a:xfrm>
          <a:prstGeom prst="rect">
            <a:avLst/>
          </a:prstGeom>
          <a:ln w="12700">
            <a:miter lim="400000"/>
          </a:ln>
        </p:spPr>
      </p:pic>
      <p:sp>
        <p:nvSpPr>
          <p:cNvPr id="434" name="Credit: Nigeria  SDI Alliance"/>
          <p:cNvSpPr txBox="1"/>
          <p:nvPr/>
        </p:nvSpPr>
        <p:spPr>
          <a:xfrm>
            <a:off x="8981789" y="12292015"/>
            <a:ext cx="4027756"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Nigeria  SDI Alliance</a:t>
            </a:r>
          </a:p>
        </p:txBody>
      </p:sp>
      <p:sp>
        <p:nvSpPr>
          <p:cNvPr id="435" name="Geo-tagged and photographed water point in Lagos, Nigeria"/>
          <p:cNvSpPr txBox="1"/>
          <p:nvPr/>
        </p:nvSpPr>
        <p:spPr>
          <a:xfrm>
            <a:off x="3014035" y="909637"/>
            <a:ext cx="18118218" cy="9429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4600">
                <a:solidFill>
                  <a:srgbClr val="FFFFFF"/>
                </a:solidFill>
                <a:latin typeface="Avenir Next Regular"/>
                <a:ea typeface="Avenir Next Regular"/>
                <a:cs typeface="Avenir Next Regular"/>
                <a:sym typeface="Avenir Next Regular"/>
              </a:defRPr>
            </a:lvl1pPr>
          </a:lstStyle>
          <a:p>
            <a:pPr/>
            <a:r>
              <a:t>Geo-tagged and photographed water point in Lagos, Nigeria</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9" name="Screen Shot 2022-11-03 at 9.56.52 AM.png" descr="Screen Shot 2022-11-03 at 9.56.52 AM.png"/>
          <p:cNvPicPr>
            <a:picLocks noChangeAspect="1"/>
          </p:cNvPicPr>
          <p:nvPr/>
        </p:nvPicPr>
        <p:blipFill>
          <a:blip r:embed="rId3">
            <a:extLst/>
          </a:blip>
          <a:stretch>
            <a:fillRect/>
          </a:stretch>
        </p:blipFill>
        <p:spPr>
          <a:xfrm>
            <a:off x="3024217" y="8133930"/>
            <a:ext cx="18335566" cy="4921007"/>
          </a:xfrm>
          <a:prstGeom prst="rect">
            <a:avLst/>
          </a:prstGeom>
          <a:ln w="12700">
            <a:miter lim="400000"/>
          </a:ln>
        </p:spPr>
      </p:pic>
      <p:pic>
        <p:nvPicPr>
          <p:cNvPr id="440" name="Screen Shot 2022-11-03 at 9.56.39 AM.png" descr="Screen Shot 2022-11-03 at 9.56.39 AM.png"/>
          <p:cNvPicPr>
            <a:picLocks noChangeAspect="1"/>
          </p:cNvPicPr>
          <p:nvPr/>
        </p:nvPicPr>
        <p:blipFill>
          <a:blip r:embed="rId4">
            <a:extLst/>
          </a:blip>
          <a:stretch>
            <a:fillRect/>
          </a:stretch>
        </p:blipFill>
        <p:spPr>
          <a:xfrm>
            <a:off x="5540246" y="565504"/>
            <a:ext cx="13303508" cy="6995273"/>
          </a:xfrm>
          <a:prstGeom prst="rect">
            <a:avLst/>
          </a:prstGeom>
          <a:ln w="12700">
            <a:miter lim="400000"/>
          </a:ln>
        </p:spPr>
      </p:pic>
      <p:sp>
        <p:nvSpPr>
          <p:cNvPr id="441" name="https://www.pnas.org/doi/full/10.1073/pnas.1606033114"/>
          <p:cNvSpPr txBox="1"/>
          <p:nvPr/>
        </p:nvSpPr>
        <p:spPr>
          <a:xfrm>
            <a:off x="16180522" y="13139570"/>
            <a:ext cx="78233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https://www.pnas.org/doi/full/10.1073/pnas.1606033114</a:t>
            </a:r>
          </a:p>
        </p:txBody>
      </p:sp>
      <p:sp>
        <p:nvSpPr>
          <p:cNvPr id="442" name="Square"/>
          <p:cNvSpPr/>
          <p:nvPr/>
        </p:nvSpPr>
        <p:spPr>
          <a:xfrm>
            <a:off x="5442433" y="256191"/>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3" name="Some Summary Results"/>
          <p:cNvSpPr txBox="1"/>
          <p:nvPr/>
        </p:nvSpPr>
        <p:spPr>
          <a:xfrm>
            <a:off x="53019" y="202550"/>
            <a:ext cx="4721251"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Some Summary Results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2880px-7th_Ward_of_Philadelphia.jpg" descr="2880px-7th_Ward_of_Philadelphia.jpg"/>
          <p:cNvPicPr>
            <a:picLocks noChangeAspect="1"/>
          </p:cNvPicPr>
          <p:nvPr/>
        </p:nvPicPr>
        <p:blipFill>
          <a:blip r:embed="rId3">
            <a:extLst/>
          </a:blip>
          <a:stretch>
            <a:fillRect/>
          </a:stretch>
        </p:blipFill>
        <p:spPr>
          <a:xfrm>
            <a:off x="-1807225" y="4998171"/>
            <a:ext cx="30510741" cy="6970858"/>
          </a:xfrm>
          <a:prstGeom prst="rect">
            <a:avLst/>
          </a:prstGeom>
          <a:ln w="12700">
            <a:miter lim="400000"/>
          </a:ln>
        </p:spPr>
      </p:pic>
      <p:pic>
        <p:nvPicPr>
          <p:cNvPr id="240" name="Du_Bois,_W._E._B..jpg" descr="Du_Bois,_W._E._B..jpg"/>
          <p:cNvPicPr>
            <a:picLocks noChangeAspect="1"/>
          </p:cNvPicPr>
          <p:nvPr/>
        </p:nvPicPr>
        <p:blipFill>
          <a:blip r:embed="rId4">
            <a:extLst/>
          </a:blip>
          <a:stretch>
            <a:fillRect/>
          </a:stretch>
        </p:blipFill>
        <p:spPr>
          <a:xfrm>
            <a:off x="390606" y="916612"/>
            <a:ext cx="4211605" cy="4721290"/>
          </a:xfrm>
          <a:prstGeom prst="rect">
            <a:avLst/>
          </a:prstGeom>
          <a:ln w="12700">
            <a:miter lim="400000"/>
          </a:ln>
        </p:spPr>
      </p:pic>
      <p:sp>
        <p:nvSpPr>
          <p:cNvPr id="241" name="W. E. B. DuBois, The Philadelphia Negro 1899"/>
          <p:cNvSpPr txBox="1"/>
          <p:nvPr/>
        </p:nvSpPr>
        <p:spPr>
          <a:xfrm>
            <a:off x="17565027" y="11968675"/>
            <a:ext cx="619067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700"/>
              </a:spcBef>
              <a:defRPr sz="2320">
                <a:solidFill>
                  <a:srgbClr val="54595D"/>
                </a:solidFill>
                <a:latin typeface="Helvetica"/>
                <a:ea typeface="Helvetica"/>
                <a:cs typeface="Helvetica"/>
                <a:sym typeface="Helvetica"/>
              </a:defRPr>
            </a:pPr>
            <a:r>
              <a:t>W. E. B. DuBois, </a:t>
            </a:r>
            <a:r>
              <a:rPr i="1"/>
              <a:t>The Philadelphia Negro</a:t>
            </a:r>
            <a:r>
              <a:t> 1899</a:t>
            </a:r>
          </a:p>
        </p:txBody>
      </p:sp>
      <p:sp>
        <p:nvSpPr>
          <p:cNvPr id="242" name="“not one problem, but rather a plexus of social problems,”"/>
          <p:cNvSpPr txBox="1"/>
          <p:nvPr/>
        </p:nvSpPr>
        <p:spPr>
          <a:xfrm>
            <a:off x="4196947" y="5304944"/>
            <a:ext cx="848361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700"/>
              </a:spcBef>
              <a:defRPr sz="2600">
                <a:solidFill>
                  <a:srgbClr val="202122"/>
                </a:solidFill>
                <a:latin typeface="Helvetica"/>
                <a:ea typeface="Helvetica"/>
                <a:cs typeface="Helvetica"/>
                <a:sym typeface="Helvetica"/>
              </a:defRPr>
            </a:lvl1pPr>
          </a:lstStyle>
          <a:p>
            <a:pPr/>
            <a:r>
              <a:t>“not one problem, but rather a plexus of social problems,”</a:t>
            </a:r>
          </a:p>
        </p:txBody>
      </p:sp>
      <p:sp>
        <p:nvSpPr>
          <p:cNvPr id="243" name="http://stillfamily.library.temple.edu/exhibits/show/william-still/maps/w-e-b--du-bois-seventh-ward-ma"/>
          <p:cNvSpPr txBox="1"/>
          <p:nvPr/>
        </p:nvSpPr>
        <p:spPr>
          <a:xfrm>
            <a:off x="10314374" y="13115170"/>
            <a:ext cx="1384249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http://stillfamily.library.temple.edu/exhibits/show/william-still/maps/w-e-b--du-bois-seventh-ward-ma</a:t>
            </a:r>
          </a:p>
        </p:txBody>
      </p:sp>
      <p:sp>
        <p:nvSpPr>
          <p:cNvPr id="244" name="&quot;the Negro problem […] is but the old world questions of ignorance, poverty, crime, and the dislike of the stranger.&quot;"/>
          <p:cNvSpPr txBox="1"/>
          <p:nvPr/>
        </p:nvSpPr>
        <p:spPr>
          <a:xfrm>
            <a:off x="4204829" y="5976311"/>
            <a:ext cx="1612929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700"/>
              </a:spcBef>
              <a:defRPr sz="2500">
                <a:solidFill>
                  <a:srgbClr val="202122"/>
                </a:solidFill>
                <a:latin typeface="Helvetica"/>
                <a:ea typeface="Helvetica"/>
                <a:cs typeface="Helvetica"/>
                <a:sym typeface="Helvetica"/>
              </a:defRPr>
            </a:lvl1pPr>
          </a:lstStyle>
          <a:p>
            <a:pPr/>
            <a:r>
              <a:t>"the Negro problem […] is but the old world questions of ignorance, poverty, crime, and the dislike of the stranger."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Rules_for_Radicals.png" descr="Rules_for_Radicals.png"/>
          <p:cNvPicPr>
            <a:picLocks noChangeAspect="1"/>
          </p:cNvPicPr>
          <p:nvPr/>
        </p:nvPicPr>
        <p:blipFill>
          <a:blip r:embed="rId3">
            <a:extLst/>
          </a:blip>
          <a:stretch>
            <a:fillRect/>
          </a:stretch>
        </p:blipFill>
        <p:spPr>
          <a:xfrm>
            <a:off x="3407657" y="294846"/>
            <a:ext cx="6653405" cy="10201886"/>
          </a:xfrm>
          <a:prstGeom prst="rect">
            <a:avLst/>
          </a:prstGeom>
          <a:ln w="12700">
            <a:miter lim="400000"/>
          </a:ln>
        </p:spPr>
      </p:pic>
      <p:pic>
        <p:nvPicPr>
          <p:cNvPr id="249" name="90.jpeg" descr="90.jpeg"/>
          <p:cNvPicPr>
            <a:picLocks noChangeAspect="1"/>
          </p:cNvPicPr>
          <p:nvPr/>
        </p:nvPicPr>
        <p:blipFill>
          <a:blip r:embed="rId4">
            <a:extLst/>
          </a:blip>
          <a:stretch>
            <a:fillRect/>
          </a:stretch>
        </p:blipFill>
        <p:spPr>
          <a:xfrm>
            <a:off x="14325179" y="584123"/>
            <a:ext cx="6556355" cy="4684047"/>
          </a:xfrm>
          <a:prstGeom prst="rect">
            <a:avLst/>
          </a:prstGeom>
          <a:ln w="12700">
            <a:miter lim="400000"/>
          </a:ln>
        </p:spPr>
      </p:pic>
      <p:sp>
        <p:nvSpPr>
          <p:cNvPr id="250" name="Saul Alinsky in Woodlawn 1962"/>
          <p:cNvSpPr txBox="1"/>
          <p:nvPr/>
        </p:nvSpPr>
        <p:spPr>
          <a:xfrm>
            <a:off x="14318966" y="5507022"/>
            <a:ext cx="5111405" cy="44390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000000"/>
                </a:solidFill>
                <a:latin typeface="Calibri"/>
                <a:ea typeface="Calibri"/>
                <a:cs typeface="Calibri"/>
                <a:sym typeface="Calibri"/>
              </a:defRPr>
            </a:lvl1pPr>
          </a:lstStyle>
          <a:p>
            <a:pPr/>
            <a:r>
              <a:t>Saul Alinsky in Woodlawn, Chicago 1962</a:t>
            </a:r>
          </a:p>
        </p:txBody>
      </p:sp>
      <p:sp>
        <p:nvSpPr>
          <p:cNvPr id="251" name="1971"/>
          <p:cNvSpPr txBox="1"/>
          <p:nvPr/>
        </p:nvSpPr>
        <p:spPr>
          <a:xfrm>
            <a:off x="10106842" y="9726542"/>
            <a:ext cx="773511" cy="443906"/>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000000"/>
                </a:solidFill>
                <a:latin typeface="Calibri"/>
                <a:ea typeface="Calibri"/>
                <a:cs typeface="Calibri"/>
                <a:sym typeface="Calibri"/>
              </a:defRPr>
            </a:lvl1pPr>
          </a:lstStyle>
          <a:p>
            <a:pPr/>
            <a:r>
              <a:t>1971</a:t>
            </a:r>
          </a:p>
        </p:txBody>
      </p:sp>
      <p:sp>
        <p:nvSpPr>
          <p:cNvPr id="252" name="“As an organizer I start from where the world is, as it is, not as I would like it to be. That we accept the world as it is does not in any sense weaken our desire to change it into what we believe it should be – it is necessary to begin where the world "/>
          <p:cNvSpPr txBox="1"/>
          <p:nvPr/>
        </p:nvSpPr>
        <p:spPr>
          <a:xfrm>
            <a:off x="3091263" y="10776154"/>
            <a:ext cx="18201474" cy="28606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642914">
              <a:defRPr sz="3500">
                <a:solidFill>
                  <a:srgbClr val="1B1B1B"/>
                </a:solidFill>
                <a:latin typeface="Georgia"/>
                <a:ea typeface="Georgia"/>
                <a:cs typeface="Georgia"/>
                <a:sym typeface="Georgia"/>
              </a:defRPr>
            </a:pPr>
            <a:r>
              <a:t>“As an organizer I start from where the world is, as it is, not as I would like it to be. That we accept the world as it is does not in any sense weaken our desire to change it into what we believe it should be – it is necessary to begin where the world is if we are going to change it to what we think it should be. That means working in the system.”</a:t>
            </a:r>
          </a:p>
          <a:p>
            <a:pPr algn="l" defTabSz="642914">
              <a:defRPr>
                <a:solidFill>
                  <a:srgbClr val="1B1B1B"/>
                </a:solidFill>
                <a:latin typeface="Georgia"/>
                <a:ea typeface="Georgia"/>
                <a:cs typeface="Georgia"/>
                <a:sym typeface="Georgia"/>
              </a:defRPr>
            </a:pPr>
            <a:br/>
            <a:r>
              <a:t>— Saul Alinsky in </a:t>
            </a:r>
            <a:r>
              <a:rPr i="1"/>
              <a:t>Rules for Radicals</a:t>
            </a:r>
          </a:p>
        </p:txBody>
      </p:sp>
      <p:sp>
        <p:nvSpPr>
          <p:cNvPr id="253" name="“Father of Community Organization”"/>
          <p:cNvSpPr txBox="1"/>
          <p:nvPr/>
        </p:nvSpPr>
        <p:spPr>
          <a:xfrm>
            <a:off x="15820270" y="6561161"/>
            <a:ext cx="6559626" cy="593678"/>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3400">
                <a:solidFill>
                  <a:srgbClr val="000000"/>
                </a:solidFill>
                <a:latin typeface="Calibri"/>
                <a:ea typeface="Calibri"/>
                <a:cs typeface="Calibri"/>
                <a:sym typeface="Calibri"/>
              </a:defRPr>
            </a:lvl1pPr>
          </a:lstStyle>
          <a:p>
            <a:pPr/>
            <a:r>
              <a:t>“Father of Community Organization”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creen Shot 2022-11-03 at 10.00.08 AM.png" descr="Screen Shot 2022-11-03 at 10.00.08 AM.png"/>
          <p:cNvPicPr>
            <a:picLocks noChangeAspect="1"/>
          </p:cNvPicPr>
          <p:nvPr/>
        </p:nvPicPr>
        <p:blipFill>
          <a:blip r:embed="rId3">
            <a:extLst/>
          </a:blip>
          <a:stretch>
            <a:fillRect/>
          </a:stretch>
        </p:blipFill>
        <p:spPr>
          <a:xfrm>
            <a:off x="-45066" y="-148921"/>
            <a:ext cx="17839703" cy="11002379"/>
          </a:xfrm>
          <a:prstGeom prst="rect">
            <a:avLst/>
          </a:prstGeom>
          <a:ln w="12700">
            <a:miter lim="400000"/>
          </a:ln>
        </p:spPr>
      </p:pic>
      <p:sp>
        <p:nvSpPr>
          <p:cNvPr id="258" name="https://www.npr.org/templates/story/story.php?storyId=100057050"/>
          <p:cNvSpPr txBox="1"/>
          <p:nvPr/>
        </p:nvSpPr>
        <p:spPr>
          <a:xfrm>
            <a:off x="14343633" y="12985112"/>
            <a:ext cx="921959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https://www.npr.org/templates/story/story.php?storyId=100057050</a:t>
            </a:r>
          </a:p>
        </p:txBody>
      </p:sp>
      <p:pic>
        <p:nvPicPr>
          <p:cNvPr id="259" name="Young_Chicago_Obama.jpeg" descr="Young_Chicago_Obama.jpeg"/>
          <p:cNvPicPr>
            <a:picLocks noChangeAspect="1"/>
          </p:cNvPicPr>
          <p:nvPr/>
        </p:nvPicPr>
        <p:blipFill>
          <a:blip r:embed="rId4">
            <a:extLst/>
          </a:blip>
          <a:srcRect l="11633" t="0" r="20630" b="0"/>
          <a:stretch>
            <a:fillRect/>
          </a:stretch>
        </p:blipFill>
        <p:spPr>
          <a:xfrm>
            <a:off x="17382247" y="4909064"/>
            <a:ext cx="6535159" cy="645643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7.jpg" descr="image7.jpg"/>
          <p:cNvPicPr>
            <a:picLocks noChangeAspect="1"/>
          </p:cNvPicPr>
          <p:nvPr/>
        </p:nvPicPr>
        <p:blipFill>
          <a:blip r:embed="rId3">
            <a:extLst/>
          </a:blip>
          <a:stretch>
            <a:fillRect/>
          </a:stretch>
        </p:blipFill>
        <p:spPr>
          <a:xfrm>
            <a:off x="6727032" y="544711"/>
            <a:ext cx="10929939" cy="12626580"/>
          </a:xfrm>
          <a:prstGeom prst="rect">
            <a:avLst/>
          </a:prstGeom>
          <a:ln w="50800">
            <a:solidFill>
              <a:srgbClr val="F3F7F5"/>
            </a:solidFill>
            <a:miter lim="400000"/>
          </a:ln>
          <a:effectLst>
            <a:outerShdw sx="100000" sy="100000" kx="0" ky="0" algn="b" rotWithShape="0" blurRad="101600" dist="50800" dir="3600000">
              <a:srgbClr val="000000">
                <a:alpha val="70000"/>
              </a:srgbClr>
            </a:outerShdw>
          </a:effectLst>
        </p:spPr>
      </p:pic>
      <p:sp>
        <p:nvSpPr>
          <p:cNvPr id="264" name="1985"/>
          <p:cNvSpPr txBox="1"/>
          <p:nvPr/>
        </p:nvSpPr>
        <p:spPr>
          <a:xfrm>
            <a:off x="17318283" y="12213009"/>
            <a:ext cx="927995" cy="541389"/>
          </a:xfrm>
          <a:prstGeom prst="rect">
            <a:avLst/>
          </a:prstGeom>
          <a:solidFill>
            <a:srgbClr val="377887"/>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3000">
                <a:solidFill>
                  <a:srgbClr val="FFFFFF"/>
                </a:solidFill>
                <a:latin typeface="Calibri"/>
                <a:ea typeface="Calibri"/>
                <a:cs typeface="Calibri"/>
                <a:sym typeface="Calibri"/>
              </a:defRPr>
            </a:lvl1pPr>
          </a:lstStyle>
          <a:p>
            <a:pPr/>
            <a:r>
              <a:t>1985</a:t>
            </a:r>
          </a:p>
        </p:txBody>
      </p:sp>
      <p:sp>
        <p:nvSpPr>
          <p:cNvPr id="265" name="Mumbai, India"/>
          <p:cNvSpPr txBox="1"/>
          <p:nvPr/>
        </p:nvSpPr>
        <p:spPr>
          <a:xfrm>
            <a:off x="17270724" y="11337899"/>
            <a:ext cx="2403439" cy="541389"/>
          </a:xfrm>
          <a:prstGeom prst="rect">
            <a:avLst/>
          </a:prstGeom>
          <a:solidFill>
            <a:srgbClr val="9BBB59"/>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3000">
                <a:solidFill>
                  <a:srgbClr val="FFFFFF"/>
                </a:solidFill>
                <a:latin typeface="Calibri"/>
                <a:ea typeface="Calibri"/>
                <a:cs typeface="Calibri"/>
                <a:sym typeface="Calibri"/>
              </a:defRPr>
            </a:lvl1pPr>
          </a:lstStyle>
          <a:p>
            <a:pPr/>
            <a:r>
              <a:t>Mumbai, India</a:t>
            </a:r>
          </a:p>
        </p:txBody>
      </p:sp>
      <p:sp>
        <p:nvSpPr>
          <p:cNvPr id="266" name="https://en.wikipedia.org/wiki/We,_the_Invisible"/>
          <p:cNvSpPr txBox="1"/>
          <p:nvPr/>
        </p:nvSpPr>
        <p:spPr>
          <a:xfrm>
            <a:off x="248041" y="13265364"/>
            <a:ext cx="639866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https://en.wikipedia.org/wiki/We,_the_Invisible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2" name="Screen Shot 2018-11-12 at 10.23.29 PM.png"/>
          <p:cNvGrpSpPr/>
          <p:nvPr/>
        </p:nvGrpSpPr>
        <p:grpSpPr>
          <a:xfrm>
            <a:off x="4509160" y="438568"/>
            <a:ext cx="15363815" cy="6884152"/>
            <a:chOff x="1" y="1"/>
            <a:chExt cx="15363814" cy="6884151"/>
          </a:xfrm>
        </p:grpSpPr>
        <p:pic>
          <p:nvPicPr>
            <p:cNvPr id="270" name="Screen Shot 2018-11-12 at 10.23.29 PM.png" descr="Screen Shot 2018-11-12 at 10.23.29 PM.png"/>
            <p:cNvPicPr>
              <a:picLocks noChangeAspect="1"/>
            </p:cNvPicPr>
            <p:nvPr/>
          </p:nvPicPr>
          <p:blipFill>
            <a:blip r:embed="rId3">
              <a:extLst/>
            </a:blip>
            <a:stretch>
              <a:fillRect/>
            </a:stretch>
          </p:blipFill>
          <p:spPr>
            <a:xfrm rot="21570000">
              <a:off x="206823" y="191673"/>
              <a:ext cx="14948300" cy="6286504"/>
            </a:xfrm>
            <a:prstGeom prst="rect">
              <a:avLst/>
            </a:prstGeom>
            <a:ln w="12700" cap="flat">
              <a:noFill/>
              <a:miter lim="400000"/>
            </a:ln>
            <a:effectLst/>
          </p:spPr>
        </p:pic>
        <p:pic>
          <p:nvPicPr>
            <p:cNvPr id="271" name="Screen Shot 2018-11-12 at 10.23.29 PM.png" descr="Screen Shot 2018-11-12 at 10.23.29 PM.png"/>
            <p:cNvPicPr>
              <a:picLocks noChangeAspect="1"/>
            </p:cNvPicPr>
            <p:nvPr/>
          </p:nvPicPr>
          <p:blipFill>
            <a:blip r:embed="rId4">
              <a:extLst/>
            </a:blip>
            <a:stretch>
              <a:fillRect/>
            </a:stretch>
          </p:blipFill>
          <p:spPr>
            <a:xfrm rot="21570000">
              <a:off x="29164" y="66653"/>
              <a:ext cx="15305488" cy="6750849"/>
            </a:xfrm>
            <a:prstGeom prst="rect">
              <a:avLst/>
            </a:prstGeom>
            <a:ln w="12700" cap="flat">
              <a:noFill/>
              <a:miter lim="400000"/>
            </a:ln>
            <a:effectLst/>
          </p:spPr>
        </p:pic>
      </p:grpSp>
      <p:grpSp>
        <p:nvGrpSpPr>
          <p:cNvPr id="275" name="Screen Shot 2018-11-12 at 10.26.28 PM.png"/>
          <p:cNvGrpSpPr/>
          <p:nvPr/>
        </p:nvGrpSpPr>
        <p:grpSpPr>
          <a:xfrm>
            <a:off x="4835790" y="8312134"/>
            <a:ext cx="14714292" cy="4074880"/>
            <a:chOff x="0" y="1"/>
            <a:chExt cx="14714291" cy="4074879"/>
          </a:xfrm>
        </p:grpSpPr>
        <p:pic>
          <p:nvPicPr>
            <p:cNvPr id="273" name="Screen Shot 2018-11-12 at 10.26.28 PM.png" descr="Screen Shot 2018-11-12 at 10.26.28 PM.png"/>
            <p:cNvPicPr>
              <a:picLocks noChangeAspect="1"/>
            </p:cNvPicPr>
            <p:nvPr/>
          </p:nvPicPr>
          <p:blipFill>
            <a:blip r:embed="rId5">
              <a:extLst/>
            </a:blip>
            <a:stretch>
              <a:fillRect/>
            </a:stretch>
          </p:blipFill>
          <p:spPr>
            <a:xfrm rot="21570000">
              <a:off x="194600" y="188999"/>
              <a:ext cx="14323221" cy="3482581"/>
            </a:xfrm>
            <a:prstGeom prst="rect">
              <a:avLst/>
            </a:prstGeom>
            <a:ln w="12700" cap="flat">
              <a:noFill/>
              <a:miter lim="400000"/>
            </a:ln>
            <a:effectLst/>
          </p:spPr>
        </p:pic>
        <p:pic>
          <p:nvPicPr>
            <p:cNvPr id="274" name="Screen Shot 2018-11-12 at 10.26.28 PM.png" descr="Screen Shot 2018-11-12 at 10.26.28 PM.png"/>
            <p:cNvPicPr>
              <a:picLocks noChangeAspect="1"/>
            </p:cNvPicPr>
            <p:nvPr/>
          </p:nvPicPr>
          <p:blipFill>
            <a:blip r:embed="rId6">
              <a:extLst/>
            </a:blip>
            <a:stretch>
              <a:fillRect/>
            </a:stretch>
          </p:blipFill>
          <p:spPr>
            <a:xfrm rot="21570000">
              <a:off x="16941" y="63979"/>
              <a:ext cx="14680409" cy="3946925"/>
            </a:xfrm>
            <a:prstGeom prst="rect">
              <a:avLst/>
            </a:prstGeom>
            <a:ln w="12700" cap="flat">
              <a:noFill/>
              <a:miter lim="400000"/>
            </a:ln>
            <a:effectLst/>
          </p:spPr>
        </p:pic>
      </p:grpSp>
      <p:pic>
        <p:nvPicPr>
          <p:cNvPr id="276" name="Line" descr="Line"/>
          <p:cNvPicPr>
            <a:picLocks noChangeAspect="1"/>
          </p:cNvPicPr>
          <p:nvPr/>
        </p:nvPicPr>
        <p:blipFill>
          <a:blip r:embed="rId7">
            <a:extLst/>
          </a:blip>
          <a:stretch>
            <a:fillRect/>
          </a:stretch>
        </p:blipFill>
        <p:spPr>
          <a:xfrm>
            <a:off x="14175863" y="2089548"/>
            <a:ext cx="5097149" cy="107159"/>
          </a:xfrm>
          <a:prstGeom prst="rect">
            <a:avLst/>
          </a:prstGeom>
          <a:ln w="12700">
            <a:miter lim="400000"/>
          </a:ln>
        </p:spPr>
      </p:pic>
      <p:pic>
        <p:nvPicPr>
          <p:cNvPr id="277" name="Line" descr="Line"/>
          <p:cNvPicPr>
            <a:picLocks noChangeAspect="1"/>
          </p:cNvPicPr>
          <p:nvPr/>
        </p:nvPicPr>
        <p:blipFill>
          <a:blip r:embed="rId8">
            <a:extLst/>
          </a:blip>
          <a:stretch>
            <a:fillRect/>
          </a:stretch>
        </p:blipFill>
        <p:spPr>
          <a:xfrm>
            <a:off x="5121160" y="2446733"/>
            <a:ext cx="14141680" cy="107157"/>
          </a:xfrm>
          <a:prstGeom prst="rect">
            <a:avLst/>
          </a:prstGeom>
          <a:ln w="12700">
            <a:miter lim="400000"/>
          </a:ln>
        </p:spPr>
      </p:pic>
      <p:pic>
        <p:nvPicPr>
          <p:cNvPr id="278" name="Line" descr="Line"/>
          <p:cNvPicPr>
            <a:picLocks noChangeAspect="1"/>
          </p:cNvPicPr>
          <p:nvPr/>
        </p:nvPicPr>
        <p:blipFill>
          <a:blip r:embed="rId9">
            <a:extLst/>
          </a:blip>
          <a:stretch>
            <a:fillRect/>
          </a:stretch>
        </p:blipFill>
        <p:spPr>
          <a:xfrm>
            <a:off x="5085441" y="2839640"/>
            <a:ext cx="12565872" cy="107157"/>
          </a:xfrm>
          <a:prstGeom prst="rect">
            <a:avLst/>
          </a:prstGeom>
          <a:ln w="12700">
            <a:miter lim="400000"/>
          </a:ln>
        </p:spPr>
      </p:pic>
      <p:pic>
        <p:nvPicPr>
          <p:cNvPr id="279" name="Line" descr="Line"/>
          <p:cNvPicPr>
            <a:picLocks noChangeAspect="1"/>
          </p:cNvPicPr>
          <p:nvPr/>
        </p:nvPicPr>
        <p:blipFill>
          <a:blip r:embed="rId10">
            <a:extLst/>
          </a:blip>
          <a:stretch>
            <a:fillRect/>
          </a:stretch>
        </p:blipFill>
        <p:spPr>
          <a:xfrm>
            <a:off x="8818052" y="3286126"/>
            <a:ext cx="5861041" cy="107157"/>
          </a:xfrm>
          <a:prstGeom prst="rect">
            <a:avLst/>
          </a:prstGeom>
          <a:ln w="12700">
            <a:miter lim="400000"/>
          </a:ln>
        </p:spPr>
      </p:pic>
      <p:pic>
        <p:nvPicPr>
          <p:cNvPr id="280" name="Line" descr="Line"/>
          <p:cNvPicPr>
            <a:picLocks noChangeAspect="1"/>
          </p:cNvPicPr>
          <p:nvPr/>
        </p:nvPicPr>
        <p:blipFill>
          <a:blip r:embed="rId11">
            <a:extLst/>
          </a:blip>
          <a:stretch>
            <a:fillRect/>
          </a:stretch>
        </p:blipFill>
        <p:spPr>
          <a:xfrm>
            <a:off x="5871254" y="9483328"/>
            <a:ext cx="11289908" cy="107157"/>
          </a:xfrm>
          <a:prstGeom prst="rect">
            <a:avLst/>
          </a:prstGeom>
          <a:ln w="12700">
            <a:miter lim="400000"/>
          </a:ln>
        </p:spPr>
      </p:pic>
      <p:pic>
        <p:nvPicPr>
          <p:cNvPr id="281" name="Line" descr="Line"/>
          <p:cNvPicPr>
            <a:picLocks noChangeAspect="1"/>
          </p:cNvPicPr>
          <p:nvPr/>
        </p:nvPicPr>
        <p:blipFill>
          <a:blip r:embed="rId12">
            <a:extLst/>
          </a:blip>
          <a:stretch>
            <a:fillRect/>
          </a:stretch>
        </p:blipFill>
        <p:spPr>
          <a:xfrm>
            <a:off x="12193472" y="9876234"/>
            <a:ext cx="7283681" cy="107157"/>
          </a:xfrm>
          <a:prstGeom prst="rect">
            <a:avLst/>
          </a:prstGeom>
          <a:ln w="12700">
            <a:miter lim="400000"/>
          </a:ln>
        </p:spPr>
      </p:pic>
      <p:pic>
        <p:nvPicPr>
          <p:cNvPr id="282" name="Line" descr="Line"/>
          <p:cNvPicPr>
            <a:picLocks noChangeAspect="1"/>
          </p:cNvPicPr>
          <p:nvPr/>
        </p:nvPicPr>
        <p:blipFill>
          <a:blip r:embed="rId13">
            <a:extLst/>
          </a:blip>
          <a:stretch>
            <a:fillRect/>
          </a:stretch>
        </p:blipFill>
        <p:spPr>
          <a:xfrm>
            <a:off x="5103302" y="10715625"/>
            <a:ext cx="9170484" cy="107157"/>
          </a:xfrm>
          <a:prstGeom prst="rect">
            <a:avLst/>
          </a:prstGeom>
          <a:ln w="12700">
            <a:miter lim="400000"/>
          </a:ln>
        </p:spPr>
      </p:pic>
      <p:pic>
        <p:nvPicPr>
          <p:cNvPr id="283" name="Line" descr="Line"/>
          <p:cNvPicPr>
            <a:picLocks noChangeAspect="1"/>
          </p:cNvPicPr>
          <p:nvPr/>
        </p:nvPicPr>
        <p:blipFill>
          <a:blip r:embed="rId12">
            <a:extLst/>
          </a:blip>
          <a:stretch>
            <a:fillRect/>
          </a:stretch>
        </p:blipFill>
        <p:spPr>
          <a:xfrm>
            <a:off x="12193472" y="10295996"/>
            <a:ext cx="7283681" cy="107157"/>
          </a:xfrm>
          <a:prstGeom prst="rect">
            <a:avLst/>
          </a:prstGeom>
          <a:ln w="12700">
            <a:miter lim="400000"/>
          </a:ln>
        </p:spPr>
      </p:pic>
      <p:sp>
        <p:nvSpPr>
          <p:cNvPr id="284" name="https://sparcindia.org/pdf/articles/We The Invisible.compressed.pdf"/>
          <p:cNvSpPr txBox="1"/>
          <p:nvPr/>
        </p:nvSpPr>
        <p:spPr>
          <a:xfrm>
            <a:off x="12870426" y="12853019"/>
            <a:ext cx="927872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https://sparcindia.org/pdf/articles/We The Invisible.compressed.pdf</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image20.jpg" descr="image20.jpg"/>
          <p:cNvPicPr>
            <a:picLocks noChangeAspect="1"/>
          </p:cNvPicPr>
          <p:nvPr/>
        </p:nvPicPr>
        <p:blipFill>
          <a:blip r:embed="rId3">
            <a:extLst/>
          </a:blip>
          <a:stretch>
            <a:fillRect/>
          </a:stretch>
        </p:blipFill>
        <p:spPr>
          <a:xfrm>
            <a:off x="1350672" y="-456486"/>
            <a:ext cx="22267750" cy="14216710"/>
          </a:xfrm>
          <a:prstGeom prst="rect">
            <a:avLst/>
          </a:prstGeom>
          <a:ln w="12700">
            <a:miter lim="400000"/>
          </a:ln>
        </p:spPr>
      </p:pic>
      <p:sp>
        <p:nvSpPr>
          <p:cNvPr id="289" name="Kibera, Nairobi, Kenya"/>
          <p:cNvSpPr txBox="1"/>
          <p:nvPr/>
        </p:nvSpPr>
        <p:spPr>
          <a:xfrm>
            <a:off x="696958" y="11796555"/>
            <a:ext cx="3554625" cy="541389"/>
          </a:xfrm>
          <a:prstGeom prst="rect">
            <a:avLst/>
          </a:prstGeom>
          <a:solidFill>
            <a:srgbClr val="377887"/>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3000">
                <a:solidFill>
                  <a:srgbClr val="FFFFFF"/>
                </a:solidFill>
                <a:latin typeface="Calibri"/>
                <a:ea typeface="Calibri"/>
                <a:cs typeface="Calibri"/>
                <a:sym typeface="Calibri"/>
              </a:defRPr>
            </a:lvl1pPr>
          </a:lstStyle>
          <a:p>
            <a:pPr/>
            <a:r>
              <a:t>Kibera, Nairobi, Kenya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